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6" r:id="rId3"/>
    <p:sldId id="257" r:id="rId4"/>
    <p:sldId id="2369" r:id="rId5"/>
    <p:sldId id="2370" r:id="rId6"/>
    <p:sldId id="2371" r:id="rId7"/>
    <p:sldId id="2330" r:id="rId8"/>
    <p:sldId id="2339" r:id="rId9"/>
    <p:sldId id="2326" r:id="rId10"/>
    <p:sldId id="909" r:id="rId11"/>
    <p:sldId id="2323" r:id="rId12"/>
    <p:sldId id="2324" r:id="rId13"/>
    <p:sldId id="2347" r:id="rId14"/>
    <p:sldId id="2348" r:id="rId15"/>
    <p:sldId id="2349" r:id="rId16"/>
    <p:sldId id="2354" r:id="rId17"/>
    <p:sldId id="2353" r:id="rId18"/>
    <p:sldId id="2350" r:id="rId19"/>
    <p:sldId id="2329" r:id="rId20"/>
    <p:sldId id="2325" r:id="rId21"/>
    <p:sldId id="2342" r:id="rId22"/>
    <p:sldId id="2340" r:id="rId23"/>
    <p:sldId id="2374" r:id="rId24"/>
    <p:sldId id="2375" r:id="rId25"/>
    <p:sldId id="893" r:id="rId26"/>
    <p:sldId id="896" r:id="rId27"/>
    <p:sldId id="2331" r:id="rId28"/>
    <p:sldId id="2337" r:id="rId29"/>
    <p:sldId id="2338" r:id="rId30"/>
    <p:sldId id="2376" r:id="rId31"/>
    <p:sldId id="2332" r:id="rId32"/>
    <p:sldId id="2377" r:id="rId33"/>
    <p:sldId id="2378" r:id="rId34"/>
    <p:sldId id="2379" r:id="rId35"/>
    <p:sldId id="2380" r:id="rId36"/>
    <p:sldId id="2381" r:id="rId37"/>
    <p:sldId id="2333" r:id="rId38"/>
    <p:sldId id="2335" r:id="rId39"/>
    <p:sldId id="2382" r:id="rId40"/>
    <p:sldId id="2336" r:id="rId41"/>
    <p:sldId id="2383" r:id="rId42"/>
    <p:sldId id="2334" r:id="rId43"/>
    <p:sldId id="2320" r:id="rId44"/>
    <p:sldId id="913" r:id="rId45"/>
    <p:sldId id="914" r:id="rId46"/>
    <p:sldId id="2319" r:id="rId47"/>
    <p:sldId id="729" r:id="rId48"/>
    <p:sldId id="2366" r:id="rId49"/>
    <p:sldId id="278" r:id="rId50"/>
    <p:sldId id="2365" r:id="rId5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1138" autoAdjust="0"/>
  </p:normalViewPr>
  <p:slideViewPr>
    <p:cSldViewPr snapToGrid="0">
      <p:cViewPr>
        <p:scale>
          <a:sx n="75" d="100"/>
          <a:sy n="75" d="100"/>
        </p:scale>
        <p:origin x="195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29D3E-431C-A186-9933-AEAF67E008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21999-A6C1-56AB-A957-D1B11BEBA9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C41E-FB1F-47CB-A735-D850770D5BB6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90B7-0E1A-6CBB-6986-19BBC5C610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3DFD8-6E99-7EF4-0F5F-78512E9904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F64F-DD15-4074-938F-E2069FC1AB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880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21BE70C0-D5FA-4B57-8D95-83ACB768FB1D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5C94762C-C4E3-4BA1-BEE0-5C1B31244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99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4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E0000-DC71-4FAC-BECB-78C41AD1ECB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0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202122"/>
                </a:solidFill>
              </a:rPr>
              <a:t>Initially, many audits focused on filming police activity; over time, auditors expanded to other public employees in municipal offices, libraries, and other governmental settings. </a:t>
            </a:r>
          </a:p>
          <a:p>
            <a:pPr lvl="1"/>
            <a:endParaRPr lang="en-US" dirty="0">
              <a:solidFill>
                <a:srgbClr val="202122"/>
              </a:solidFill>
            </a:endParaRPr>
          </a:p>
          <a:p>
            <a:pPr lvl="1"/>
            <a:r>
              <a:rPr lang="en-US" dirty="0">
                <a:solidFill>
                  <a:srgbClr val="202122"/>
                </a:solidFill>
              </a:rPr>
              <a:t>The legal doctrine that citizens may film public officials is supported by multiple court decisions recognizing that gathering information about government is part of press/speech freedoms.</a:t>
            </a:r>
          </a:p>
          <a:p>
            <a:pPr lvl="1"/>
            <a:endParaRPr lang="en-US" dirty="0">
              <a:solidFill>
                <a:srgbClr val="202122"/>
              </a:solidFill>
            </a:endParaRPr>
          </a:p>
          <a:p>
            <a:pPr lvl="1"/>
            <a:r>
              <a:rPr lang="en-US" dirty="0"/>
              <a:t>In the smartphone and social media era, the phenomenon has accelerated as widespread access to video recording tools gave more citizens the ability to document official conduct. </a:t>
            </a:r>
            <a:r>
              <a:rPr lang="en-US" dirty="0">
                <a:solidFill>
                  <a:srgbClr val="202122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4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600" b="0" i="0" u="none" strike="noStrike" kern="1200" baseline="0" dirty="0">
                <a:solidFill>
                  <a:srgbClr val="202122"/>
                </a:solidFill>
                <a:latin typeface="+mn-lt"/>
                <a:ea typeface="+mn-ea"/>
                <a:cs typeface="+mn-cs"/>
              </a:rPr>
              <a:t>Photograph or film government buildings, offices, control points, and common or sensitive areas, including parking lots and vehicles.</a:t>
            </a:r>
          </a:p>
          <a:p>
            <a:pPr lvl="1"/>
            <a:endParaRPr lang="en-US" sz="2600" b="0" i="0" u="none" strike="noStrike" kern="1200" baseline="0" dirty="0">
              <a:solidFill>
                <a:srgbClr val="202122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600" kern="1200" dirty="0">
                <a:solidFill>
                  <a:srgbClr val="202122"/>
                </a:solidFill>
                <a:latin typeface="+mn-lt"/>
                <a:ea typeface="+mn-ea"/>
                <a:cs typeface="+mn-cs"/>
              </a:rPr>
              <a:t>Se</a:t>
            </a:r>
            <a:r>
              <a:rPr lang="en-US" sz="26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ek access to governmental records, request complaint or grievance forms, or ask for copies of select administrative policies.</a:t>
            </a:r>
          </a:p>
          <a:p>
            <a:pPr lvl="1"/>
            <a:endParaRPr lang="en-US" sz="2600" b="0" i="0" u="none" strike="noStrike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600" b="0" i="0" u="none" strike="noStrike" kern="1200" baseline="0" dirty="0">
                <a:solidFill>
                  <a:srgbClr val="202122"/>
                </a:solidFill>
                <a:latin typeface="+mn-lt"/>
                <a:ea typeface="+mn-ea"/>
                <a:cs typeface="+mn-cs"/>
              </a:rPr>
              <a:t>Record public officials, governmental employees and citizens that are present and may demand the identity of personnel within their view.</a:t>
            </a:r>
            <a:endParaRPr lang="en-US" sz="2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4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noProof="0" dirty="0"/>
              <a:t>A YouTube “First Amendment Auditor” filmed outside the Colorado Springs Police Department to test public officials’ response to recording in public spaces. </a:t>
            </a:r>
          </a:p>
          <a:p>
            <a:pPr lvl="1"/>
            <a:endParaRPr lang="en-US" sz="2800" noProof="0" dirty="0"/>
          </a:p>
          <a:p>
            <a:pPr lvl="1"/>
            <a:r>
              <a:rPr lang="en-US" sz="2800" noProof="0" dirty="0"/>
              <a:t>Police officer detained the cameraman, claiming his filming was suspicious. </a:t>
            </a:r>
          </a:p>
          <a:p>
            <a:pPr lvl="1"/>
            <a:endParaRPr lang="en-US" sz="2800" noProof="0" dirty="0"/>
          </a:p>
          <a:p>
            <a:pPr lvl="1"/>
            <a:r>
              <a:rPr lang="en-US" sz="2800" noProof="0" dirty="0"/>
              <a:t>The encounter led to public criticism and a legal claim alleging violation of First Amendment rights. </a:t>
            </a:r>
          </a:p>
          <a:p>
            <a:pPr lvl="1"/>
            <a:endParaRPr lang="en-US" sz="2800" noProof="0" dirty="0"/>
          </a:p>
          <a:p>
            <a:pPr lvl="1"/>
            <a:r>
              <a:rPr lang="en-US" sz="2800" noProof="0" dirty="0"/>
              <a:t>The City of Colorado Springs agreed to pay $41,000 to settle the case.</a:t>
            </a:r>
          </a:p>
          <a:p>
            <a:pPr lvl="1"/>
            <a:endParaRPr lang="en-US" sz="2800" noProof="0" dirty="0"/>
          </a:p>
          <a:p>
            <a:pPr lvl="1"/>
            <a:r>
              <a:rPr lang="en-US" sz="2800" noProof="0" dirty="0"/>
              <a:t>The settlement did not admit wrongdoing, but aimed to avoid future litigation.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7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9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762C-C4E3-4BA1-BEE0-5C1B312442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E0000-DC71-4FAC-BECB-78C41AD1ECB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2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7C96-E3BA-ED48-2D62-75AAB8E2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B4BA7-8FD5-7447-8593-B84F3FD45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9B2E3-E8C5-60CC-DDE6-441E22C8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C76F-E4E7-5909-B88D-7F4EFCBA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069A7E-A088-5B64-A0DC-0C9750AEC0C4}"/>
              </a:ext>
            </a:extLst>
          </p:cNvPr>
          <p:cNvCxnSpPr>
            <a:cxnSpLocks/>
          </p:cNvCxnSpPr>
          <p:nvPr/>
        </p:nvCxnSpPr>
        <p:spPr>
          <a:xfrm>
            <a:off x="1524000" y="3509963"/>
            <a:ext cx="9144000" cy="952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2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8EAF-1F12-E609-0922-1999830B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C9F23-3528-CA4B-E0C8-81FC22DECB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BAA0-2F80-5BB8-DBE5-4A0302B8F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1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61C9-9AD5-FCAF-4F27-BB4EA9B0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76175-053D-C9E4-F11E-E175815BE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FD066-723C-92FF-E49E-17AF8BDC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10EF-9313-C54D-430D-88077034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61198B-747A-97AF-1E90-CFBA0F0B0D3F}"/>
              </a:ext>
            </a:extLst>
          </p:cNvPr>
          <p:cNvCxnSpPr/>
          <p:nvPr/>
        </p:nvCxnSpPr>
        <p:spPr>
          <a:xfrm>
            <a:off x="838200" y="1699924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8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9C15-479A-5E2E-4A24-3133413E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1E99F-497B-B7B2-4ABF-C7715F6D3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320F9-ACCB-6316-6946-A5052115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989-A464-8DBC-680A-294599FD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81870A-8E1D-A585-DD3A-69661F16E222}"/>
              </a:ext>
            </a:extLst>
          </p:cNvPr>
          <p:cNvCxnSpPr/>
          <p:nvPr/>
        </p:nvCxnSpPr>
        <p:spPr>
          <a:xfrm>
            <a:off x="838200" y="4572436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4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90DE-88EF-6573-9AB3-E0C107BB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5F69-191F-36AA-AB2B-58A42FDDA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305C3-F531-26E0-3FEF-744C66C8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E9B19-C51F-B045-0F7F-AA73EEF4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E960-33C6-319D-1CC5-0D7CF608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6DD70A-1B1F-D36E-D413-D008CB6FEA74}"/>
              </a:ext>
            </a:extLst>
          </p:cNvPr>
          <p:cNvCxnSpPr/>
          <p:nvPr/>
        </p:nvCxnSpPr>
        <p:spPr>
          <a:xfrm>
            <a:off x="838200" y="1699924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7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492F-A958-8A2A-DE61-DB5ADB54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4FDB3-9D06-3EB4-3346-B533DB452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9185F-A334-E907-6890-86421C25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1737E-087D-F411-0C14-48B7CFF49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C5C64-19EF-1A4C-2D56-94BA6F692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86983-99FF-BDE2-7581-27F9B2F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705B-D665-0F6D-3EDD-54424103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BDEC76-02D9-6781-E3B0-2B336D9A0591}"/>
              </a:ext>
            </a:extLst>
          </p:cNvPr>
          <p:cNvCxnSpPr/>
          <p:nvPr/>
        </p:nvCxnSpPr>
        <p:spPr>
          <a:xfrm>
            <a:off x="838200" y="166298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4314-CE36-242E-1FE1-99A0220E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A709A-B374-6C62-BBEC-BBC9067A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5814B-1FE5-EE31-58B9-940D9B5B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C0BE-0EC1-ABDD-3F6A-48A20819CC83}"/>
              </a:ext>
            </a:extLst>
          </p:cNvPr>
          <p:cNvCxnSpPr/>
          <p:nvPr/>
        </p:nvCxnSpPr>
        <p:spPr>
          <a:xfrm>
            <a:off x="838200" y="1699924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21F12-0B4B-BC0E-6B35-31BBC484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5106B-55BB-8FEE-520A-03CF15F1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35CAC-1D19-FE98-B923-CF18D3281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3087" y="5678793"/>
            <a:ext cx="2385753" cy="6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AABE1-FBA8-3800-2F10-CFEED770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FD9B-807F-A672-ACA6-3B4C5325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E5B05-2AB7-389D-7740-14541C234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FCA0B-A509-B834-4E9B-6DE0D516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A9F34-D442-EE27-5FA7-88D98A37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0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0A77-75C9-E06E-4A1E-D7E0425B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6AAEF-F3B3-FF11-13CF-04CD77010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0E431-A3A3-325C-B042-E70277734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EFE4D-0ACC-59A3-9BAE-4B089EBD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7DB96-A63B-FC9D-D959-FE0AAEC3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E408C7-2F5F-42B3-FAA9-51C84E73F775}"/>
              </a:ext>
            </a:extLst>
          </p:cNvPr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8E231C"/>
          </a:solidFill>
          <a:ln>
            <a:solidFill>
              <a:srgbClr val="8E2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BA81-5B4C-A174-D846-519529EA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CB3B-72D6-6F36-C746-692BFFCD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BE3D-07DD-9211-BABE-BA69522A0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98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2026 Airdo Werwas,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06669-3137-4915-E74A-F2ED939F4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8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465F2D0-31D8-466D-B305-9714956C24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92EAF-B3F9-42A7-55A3-3790E7F9E5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3087" y="5678793"/>
            <a:ext cx="2385753" cy="651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3D13F7-0075-6DA0-79E5-9C4B88685CC0}"/>
              </a:ext>
            </a:extLst>
          </p:cNvPr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E2881E"/>
          </a:solidFill>
          <a:ln>
            <a:solidFill>
              <a:srgbClr val="E28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C4D6C-BF67-A918-9EC9-C590760704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01555"/>
            <a:ext cx="1279842" cy="74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4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703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kimzey@airdowerwa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uQoodgq7w8?feature=oembed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kimzey@airdowerwa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4CB2D63-98AC-8E63-F34A-07477FC4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668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91E54D-3312-4018-98C3-19BDA526A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noProof="0" dirty="0"/>
              <a:t>First Amendment Audits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6A269-771E-479A-BEF4-7E1070C5A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cap="none" noProof="0" dirty="0">
                <a:solidFill>
                  <a:srgbClr val="800000"/>
                </a:solidFill>
              </a:rPr>
              <a:t>Illinois Property Assessment Institute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cap="none" noProof="0" dirty="0">
                <a:solidFill>
                  <a:srgbClr val="800000"/>
                </a:solidFill>
              </a:rPr>
              <a:t>68</a:t>
            </a:r>
            <a:r>
              <a:rPr lang="en-US" sz="2000" b="1" i="1" cap="none" baseline="30000" noProof="0" dirty="0">
                <a:solidFill>
                  <a:srgbClr val="800000"/>
                </a:solidFill>
              </a:rPr>
              <a:t>th</a:t>
            </a:r>
            <a:r>
              <a:rPr lang="en-US" sz="2000" b="1" i="1" cap="none" noProof="0" dirty="0">
                <a:solidFill>
                  <a:srgbClr val="800000"/>
                </a:solidFill>
              </a:rPr>
              <a:t> Annual State Conference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1" cap="none" noProof="0" dirty="0">
              <a:solidFill>
                <a:srgbClr val="80000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cap="none" noProof="0" dirty="0">
                <a:solidFill>
                  <a:srgbClr val="800000"/>
                </a:solidFill>
              </a:rPr>
              <a:t>Marriott Hotel &amp; Conference Center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1" cap="none" noProof="0" dirty="0">
                <a:solidFill>
                  <a:srgbClr val="800000"/>
                </a:solidFill>
              </a:rPr>
              <a:t>Normal IL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b="1" i="1" cap="none" noProof="0" dirty="0">
              <a:solidFill>
                <a:srgbClr val="800000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800000"/>
                </a:solidFill>
              </a:rPr>
              <a:t>March 23</a:t>
            </a:r>
            <a:r>
              <a:rPr lang="en-US" sz="1600" b="1" i="1" cap="none" noProof="0" dirty="0">
                <a:solidFill>
                  <a:srgbClr val="800000"/>
                </a:solidFill>
              </a:rPr>
              <a:t>, 2026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600" i="1" cap="none" noProof="0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9743-FF27-4E52-A4E3-326A660D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1C071-496D-4299-80CB-91F9F79B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299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to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US" b="0" i="0" u="none" strike="noStrike" baseline="0" noProof="0" dirty="0">
                <a:latin typeface="Arial" panose="020B0604020202020204" pitchFamily="34" charset="0"/>
              </a:rPr>
              <a:t>Auditors take on different styles: </a:t>
            </a:r>
          </a:p>
          <a:p>
            <a:pPr marL="1143000" lvl="3">
              <a:spcAft>
                <a:spcPts val="1800"/>
              </a:spcAft>
            </a:pPr>
            <a:r>
              <a:rPr lang="en-US" sz="2000" b="0" i="0" u="none" strike="noStrike" baseline="0" noProof="0" dirty="0">
                <a:latin typeface="Arial" panose="020B0604020202020204" pitchFamily="34" charset="0"/>
              </a:rPr>
              <a:t>Some are quiet and unassuming.</a:t>
            </a:r>
          </a:p>
          <a:p>
            <a:pPr marL="1143000" lvl="3">
              <a:spcAft>
                <a:spcPts val="3600"/>
              </a:spcAft>
            </a:pPr>
            <a:r>
              <a:rPr lang="en-US" sz="2000" b="0" i="0" u="none" strike="noStrike" baseline="0" noProof="0" dirty="0">
                <a:latin typeface="Arial" panose="020B0604020202020204" pitchFamily="34" charset="0"/>
              </a:rPr>
              <a:t>Others may be openly vocal and even try to bait employees into an argument by being disrespectful, rude, and condescending. </a:t>
            </a:r>
          </a:p>
          <a:p>
            <a:pPr lvl="1">
              <a:spcAft>
                <a:spcPts val="3600"/>
              </a:spcAft>
            </a:pPr>
            <a:r>
              <a:rPr lang="en-US" noProof="0" dirty="0">
                <a:latin typeface="Arial" panose="020B0604020202020204" pitchFamily="34" charset="0"/>
              </a:rPr>
              <a:t>Many </a:t>
            </a:r>
            <a:r>
              <a:rPr lang="en-US" b="0" i="0" u="none" strike="noStrike" baseline="0" noProof="0" dirty="0">
                <a:latin typeface="Arial" panose="020B0604020202020204" pitchFamily="34" charset="0"/>
              </a:rPr>
              <a:t>expect to be confronted. </a:t>
            </a:r>
          </a:p>
          <a:p>
            <a:pPr lvl="1">
              <a:spcAft>
                <a:spcPts val="3600"/>
              </a:spcAft>
            </a:pPr>
            <a:r>
              <a:rPr lang="en-US" b="0" i="0" u="none" strike="noStrike" baseline="0" noProof="0" dirty="0">
                <a:latin typeface="Arial" panose="020B0604020202020204" pitchFamily="34" charset="0"/>
              </a:rPr>
              <a:t>Some are prepared to be detained and arrested.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990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b="0" i="0" u="none" strike="noStrike" baseline="0" noProof="0" dirty="0">
                <a:solidFill>
                  <a:srgbClr val="000000"/>
                </a:solidFill>
                <a:latin typeface="+mj-lt"/>
              </a:rPr>
              <a:t>Honest desires to hold government accountable.</a:t>
            </a:r>
          </a:p>
          <a:p>
            <a:pPr lvl="1">
              <a:lnSpc>
                <a:spcPct val="200000"/>
              </a:lnSpc>
            </a:pPr>
            <a:r>
              <a:rPr lang="en-US" sz="2800" noProof="0" dirty="0">
                <a:latin typeface="+mj-lt"/>
              </a:rPr>
              <a:t>P</a:t>
            </a:r>
            <a:r>
              <a:rPr lang="en-US" sz="2800" b="0" i="0" u="none" strike="noStrike" baseline="0" noProof="0" dirty="0">
                <a:solidFill>
                  <a:srgbClr val="000000"/>
                </a:solidFill>
                <a:latin typeface="+mj-lt"/>
              </a:rPr>
              <a:t>olitical and personal resentment.</a:t>
            </a:r>
          </a:p>
          <a:p>
            <a:pPr lvl="1">
              <a:lnSpc>
                <a:spcPct val="200000"/>
              </a:lnSpc>
            </a:pPr>
            <a:r>
              <a:rPr lang="en-US" sz="2800" b="0" i="0" u="none" strike="noStrike" baseline="0" noProof="0" dirty="0">
                <a:solidFill>
                  <a:srgbClr val="000000"/>
                </a:solidFill>
                <a:latin typeface="+mj-lt"/>
              </a:rPr>
              <a:t>“The search for relevance.”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20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How to Make Money on…</a:t>
            </a:r>
            <a:endParaRPr lang="en-US" i="1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E8FC41-68E7-C792-72A6-6EBD0AA7E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15" y="2328398"/>
            <a:ext cx="6708370" cy="28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309FE-93E9-0550-B16E-B9FDA25D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Channels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E7AAAA-8B91-16A7-C8D0-D08BAD1D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ABF87-0CD7-811B-EE14-C4416BE3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35C0FCD4-CC95-0E54-11B7-B3C5AE26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56" y="1844649"/>
            <a:ext cx="7679688" cy="40657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2E8FC0-260A-201B-90E2-8AB2798EF943}"/>
              </a:ext>
            </a:extLst>
          </p:cNvPr>
          <p:cNvSpPr/>
          <p:nvPr/>
        </p:nvSpPr>
        <p:spPr>
          <a:xfrm>
            <a:off x="5101389" y="3733447"/>
            <a:ext cx="1155032" cy="4727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999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3B34DD-2ED1-E259-BDE8-49C32B05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Channels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B612FA-AAF5-4B95-3005-B0CFAC6C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6AF7B-430B-5D6B-0902-7F558CF7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7EB9605C-C570-0457-BECA-CDA73235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0" y="1901646"/>
            <a:ext cx="10434060" cy="305470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63E6B85-E76A-D85D-0CE0-ACB2CB990806}"/>
              </a:ext>
            </a:extLst>
          </p:cNvPr>
          <p:cNvSpPr/>
          <p:nvPr/>
        </p:nvSpPr>
        <p:spPr>
          <a:xfrm>
            <a:off x="5236143" y="2857548"/>
            <a:ext cx="1463040" cy="3832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890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5E4EA8-99A0-FBBE-3B4A-3C62B6C1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Channels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AE2D7A-792F-61E3-614E-E26A6B5E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B409F-0395-3EFA-AD85-4805ABDA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15</a:t>
            </a:fld>
            <a:endParaRPr lang="en-US" noProof="0" dirty="0"/>
          </a:p>
        </p:txBody>
      </p:sp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41279397-FC94-BA4D-C9E0-797428FD3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07" y="1948031"/>
            <a:ext cx="9395746" cy="29619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5C5C18F-6121-1DDD-DA51-E2B4D4F564E6}"/>
              </a:ext>
            </a:extLst>
          </p:cNvPr>
          <p:cNvSpPr/>
          <p:nvPr/>
        </p:nvSpPr>
        <p:spPr>
          <a:xfrm>
            <a:off x="5139889" y="2814383"/>
            <a:ext cx="1328287" cy="4727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403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7011-DD52-9690-9687-487BD792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Videos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17033-2050-5BE1-445D-3624C17F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E8553-0FFD-C999-1EDF-59FF6835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16</a:t>
            </a:fld>
            <a:endParaRPr lang="en-US" noProof="0" dirty="0"/>
          </a:p>
        </p:txBody>
      </p:sp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5CB28D92-AE76-C297-70BC-494E7B0E2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2" y="1892004"/>
            <a:ext cx="5586495" cy="44131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C0963AE-1AF3-EED4-FB46-9787359BDBEF}"/>
              </a:ext>
            </a:extLst>
          </p:cNvPr>
          <p:cNvSpPr/>
          <p:nvPr/>
        </p:nvSpPr>
        <p:spPr>
          <a:xfrm>
            <a:off x="3389380" y="3744227"/>
            <a:ext cx="807236" cy="354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529008-279F-75AE-0081-748ADE3E3A42}"/>
              </a:ext>
            </a:extLst>
          </p:cNvPr>
          <p:cNvSpPr/>
          <p:nvPr/>
        </p:nvSpPr>
        <p:spPr>
          <a:xfrm>
            <a:off x="5982744" y="3744227"/>
            <a:ext cx="807236" cy="354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F54A0-84F6-3EAB-C638-58036555E22F}"/>
              </a:ext>
            </a:extLst>
          </p:cNvPr>
          <p:cNvSpPr/>
          <p:nvPr/>
        </p:nvSpPr>
        <p:spPr>
          <a:xfrm>
            <a:off x="3389380" y="5950795"/>
            <a:ext cx="807236" cy="354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CA48D7-7D31-6454-84C4-52D50CA36462}"/>
              </a:ext>
            </a:extLst>
          </p:cNvPr>
          <p:cNvSpPr/>
          <p:nvPr/>
        </p:nvSpPr>
        <p:spPr>
          <a:xfrm>
            <a:off x="5982744" y="5933926"/>
            <a:ext cx="807236" cy="354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87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8FCF-578E-A894-5EDE-2AF2EA8E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Videos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64747-0048-0FAF-A528-012D256F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2D9DC-C7F9-A146-D33D-41D95752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6" name="Picture 5" descr="A purple rectangular object with text and images&#10;&#10;AI-generated content may be incorrect.">
            <a:extLst>
              <a:ext uri="{FF2B5EF4-FFF2-40B4-BE49-F238E27FC236}">
                <a16:creationId xmlns:a16="http://schemas.microsoft.com/office/drawing/2014/main" id="{CF4AF90E-694E-8FFC-35C3-A0C567F8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6" y="1994388"/>
            <a:ext cx="10084148" cy="28573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A21573B-2F86-4FB8-EFF6-D7CEE257BB6C}"/>
              </a:ext>
            </a:extLst>
          </p:cNvPr>
          <p:cNvSpPr/>
          <p:nvPr/>
        </p:nvSpPr>
        <p:spPr>
          <a:xfrm>
            <a:off x="5797617" y="2791325"/>
            <a:ext cx="1344328" cy="4523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19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498BB-1C2C-F4C8-421C-89FC0E06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Video here in Illinois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C1AA86-FFCA-13CB-E921-6B169E1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A8682-DE1C-7438-3522-64021EE0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18</a:t>
            </a:fld>
            <a:endParaRPr lang="en-US" noProof="0" dirty="0"/>
          </a:p>
        </p:txBody>
      </p:sp>
      <p:pic>
        <p:nvPicPr>
          <p:cNvPr id="5" name="Picture 4" descr="A screenshot of a video&#10;&#10;AI-generated content may be incorrect.">
            <a:extLst>
              <a:ext uri="{FF2B5EF4-FFF2-40B4-BE49-F238E27FC236}">
                <a16:creationId xmlns:a16="http://schemas.microsoft.com/office/drawing/2014/main" id="{5185577B-586A-12E5-4262-8453B6E4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60" y="1868462"/>
            <a:ext cx="5887279" cy="41557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8E5312-D26A-8848-9905-BA47A303B8D2}"/>
              </a:ext>
            </a:extLst>
          </p:cNvPr>
          <p:cNvSpPr/>
          <p:nvPr/>
        </p:nvSpPr>
        <p:spPr>
          <a:xfrm>
            <a:off x="3282567" y="5524901"/>
            <a:ext cx="807236" cy="3543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193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Making the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b="0" i="0" u="none" strike="noStrike" baseline="0" noProof="0">
                <a:latin typeface="+mj-lt"/>
              </a:rPr>
              <a:t>An uneventful audit is akin to “passing a test.” </a:t>
            </a:r>
          </a:p>
          <a:p>
            <a:pPr lvl="1">
              <a:lnSpc>
                <a:spcPct val="200000"/>
              </a:lnSpc>
            </a:pPr>
            <a:r>
              <a:rPr lang="en-US" sz="2800" b="0" i="0" u="none" strike="noStrike" baseline="0" noProof="0">
                <a:latin typeface="+mj-lt"/>
              </a:rPr>
              <a:t>A confrontational audit gets a failing grade.</a:t>
            </a:r>
            <a:endParaRPr lang="en-US" sz="2800" b="0" i="0" u="none" strike="noStrike" baseline="0" noProof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19</a:t>
            </a:fld>
            <a:endParaRPr lang="en-US" noProof="0" dirty="0"/>
          </a:p>
        </p:txBody>
      </p:sp>
      <p:pic>
        <p:nvPicPr>
          <p:cNvPr id="2050" name="Picture 2" descr="pass / fail system ...">
            <a:extLst>
              <a:ext uri="{FF2B5EF4-FFF2-40B4-BE49-F238E27FC236}">
                <a16:creationId xmlns:a16="http://schemas.microsoft.com/office/drawing/2014/main" id="{D1F746AC-2DB0-52EB-2CD5-A321A440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001294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7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6350-4B8F-43BD-9A8A-2EFEB8F9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Airdo Werwas, LLC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554146-2C8F-4810-8E51-78DD9D04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818" y="2047793"/>
            <a:ext cx="6454987" cy="48102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Mark J. Kimzey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111 E. Wacker Drive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Suite 500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Chicago, Illinois 60601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P: 312.506.4480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F: 312.506.4460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rgbClr val="800000"/>
                </a:solidFill>
                <a:effectLst/>
                <a:latin typeface="+mj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mkimzey@airdowerwas.com</a:t>
            </a:r>
            <a:endParaRPr lang="en-US" sz="2000" noProof="0" dirty="0">
              <a:solidFill>
                <a:srgbClr val="8000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EA672-55A5-4407-8CE6-0CAFB888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2026 Airdo Werwas,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A427D-B13F-4813-BE8E-21B4D067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9DB6C1-5425-C155-0295-44CE26ED1B85}"/>
              </a:ext>
            </a:extLst>
          </p:cNvPr>
          <p:cNvSpPr/>
          <p:nvPr/>
        </p:nvSpPr>
        <p:spPr>
          <a:xfrm>
            <a:off x="9791700" y="5613400"/>
            <a:ext cx="22860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3B887A-8BC5-3E92-D7D6-3A3A5573A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"/>
          <a:stretch>
            <a:fillRect/>
          </a:stretch>
        </p:blipFill>
        <p:spPr bwMode="auto">
          <a:xfrm>
            <a:off x="1549195" y="2088043"/>
            <a:ext cx="2363808" cy="3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C02EB-5F07-6544-DB3D-19F5D6FF0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087" y="5678793"/>
            <a:ext cx="2385753" cy="6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Consequences of a “Fail”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50000"/>
              </a:lnSpc>
              <a:buNone/>
            </a:pPr>
            <a:r>
              <a:rPr lang="en-US" sz="2800" b="0" i="0" u="none" strike="noStrike" baseline="0" noProof="0" dirty="0">
                <a:latin typeface="+mj-lt"/>
              </a:rPr>
              <a:t>Poorly handled audits may also result in: </a:t>
            </a:r>
          </a:p>
          <a:p>
            <a:pPr lvl="1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+mj-lt"/>
              </a:rPr>
              <a:t>Litigation </a:t>
            </a:r>
            <a:endParaRPr lang="en-US" noProof="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+mj-lt"/>
              </a:rPr>
              <a:t>Bad press </a:t>
            </a:r>
          </a:p>
          <a:p>
            <a:pPr lvl="1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+mj-lt"/>
              </a:rPr>
              <a:t>Return visits</a:t>
            </a:r>
          </a:p>
          <a:p>
            <a:pPr lvl="1">
              <a:lnSpc>
                <a:spcPct val="150000"/>
              </a:lnSpc>
            </a:pPr>
            <a:r>
              <a:rPr lang="en-US" sz="2400" noProof="0" dirty="0">
                <a:latin typeface="+mj-lt"/>
              </a:rPr>
              <a:t>Other audits</a:t>
            </a:r>
            <a:endParaRPr lang="en-US" sz="2400" b="0" i="0" u="none" strike="noStrike" baseline="0" noProof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474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436A-1A0E-8EDE-F3A2-AD68FFD7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a “Fail”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AD014-1A5E-CEBD-9CA6-22AAC239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062C1-A7AE-C23C-05B7-D76E829C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21</a:t>
            </a:fld>
            <a:endParaRPr lang="en-US" noProof="0" dirty="0"/>
          </a:p>
        </p:txBody>
      </p:sp>
      <p:pic>
        <p:nvPicPr>
          <p:cNvPr id="6" name="Picture 5" descr="A patch on a person's shoulder&#10;&#10;AI-generated content may be incorrect.">
            <a:extLst>
              <a:ext uri="{FF2B5EF4-FFF2-40B4-BE49-F238E27FC236}">
                <a16:creationId xmlns:a16="http://schemas.microsoft.com/office/drawing/2014/main" id="{5785BF1F-EC74-8722-33E8-0A1D9E90A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74" y="1913357"/>
            <a:ext cx="5903252" cy="4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F915-6D24-C1A6-EEA2-63D3F5A1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a “Fail”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FE6E-2286-8202-24CD-D28C41D69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1546"/>
            <a:ext cx="10058400" cy="3274907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noProof="0" dirty="0"/>
              <a:t>Auditor detained while filming Colorado Spring Police.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Sparked First Amendment Dispute. </a:t>
            </a:r>
          </a:p>
          <a:p>
            <a:pPr lvl="1">
              <a:lnSpc>
                <a:spcPct val="200000"/>
              </a:lnSpc>
            </a:pPr>
            <a:r>
              <a:rPr lang="en-US" sz="2800" noProof="0" dirty="0"/>
              <a:t>City settled for $41,000.00 without admitting wrongdoing.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F9E05-7076-1867-5C09-3D8D391A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CB544-61BA-12E3-74C6-E934D634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119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C7E0-06D8-034E-2E14-816DB203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“Domino Effect”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E26A5-F139-31B4-E5EE-64DB7A2D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A6900-B27A-6AAB-70E6-D07B90EF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Content Placeholder 6" descr="A close-up of several blue dominoes&#10;&#10;Description automatically generated">
            <a:extLst>
              <a:ext uri="{FF2B5EF4-FFF2-40B4-BE49-F238E27FC236}">
                <a16:creationId xmlns:a16="http://schemas.microsoft.com/office/drawing/2014/main" id="{90B92569-BA1F-114C-74BE-9B0221C7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57" y="2031128"/>
            <a:ext cx="5747685" cy="38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2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F594-414F-F82E-FB39-D01367C3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92" y="2533190"/>
            <a:ext cx="10515600" cy="2852737"/>
          </a:xfrm>
        </p:spPr>
        <p:txBody>
          <a:bodyPr>
            <a:normAutofit/>
          </a:bodyPr>
          <a:lstStyle/>
          <a:p>
            <a:r>
              <a:rPr lang="en-US" sz="4400" dirty="0"/>
              <a:t>Legal Landscape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D0CD3-64A2-31CF-468B-ADDB49BC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3B965-1166-F079-3890-81F5BD4A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24</a:t>
            </a:fld>
            <a:endParaRPr lang="en-US" dirty="0"/>
          </a:p>
        </p:txBody>
      </p:sp>
      <p:pic>
        <p:nvPicPr>
          <p:cNvPr id="3074" name="Picture 2" descr="Landscape Legal Stock Illustrations – 1 ...">
            <a:extLst>
              <a:ext uri="{FF2B5EF4-FFF2-40B4-BE49-F238E27FC236}">
                <a16:creationId xmlns:a16="http://schemas.microsoft.com/office/drawing/2014/main" id="{66F4C866-8D10-5A43-9167-782177942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62" y="941439"/>
            <a:ext cx="6008276" cy="33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2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First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b="0" i="0" u="none" strike="noStrike" baseline="0" noProof="0" dirty="0">
                <a:latin typeface="+mj-lt"/>
              </a:rPr>
              <a:t>“Congress shall make no law…abridging the freedom of speech, or of the press; or the right of the people peaceably to assemble, and to petition the government for a redress of grievances.”</a:t>
            </a:r>
          </a:p>
          <a:p>
            <a:pPr lvl="1"/>
            <a:endParaRPr lang="en-US" sz="2000" b="0" i="0" u="none" strike="noStrike" baseline="0" noProof="0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25</a:t>
            </a:fld>
            <a:endParaRPr lang="en-US" noProof="0" dirty="0"/>
          </a:p>
        </p:txBody>
      </p:sp>
      <p:pic>
        <p:nvPicPr>
          <p:cNvPr id="4098" name="Picture 2" descr="The Bill of Rights (Amendments 1 - 10)">
            <a:extLst>
              <a:ext uri="{FF2B5EF4-FFF2-40B4-BE49-F238E27FC236}">
                <a16:creationId xmlns:a16="http://schemas.microsoft.com/office/drawing/2014/main" id="{DBF7BE8A-EE09-F4B8-5C65-2728456A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55" y="3521074"/>
            <a:ext cx="408989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4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First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50000"/>
              </a:lnSpc>
              <a:buNone/>
            </a:pPr>
            <a:r>
              <a:rPr lang="en-US" sz="2800" b="0" i="0" u="none" strike="noStrike" baseline="0" noProof="0" dirty="0">
                <a:latin typeface="+mj-lt"/>
              </a:rPr>
              <a:t>The right to record is protected by the First Amendment.</a:t>
            </a:r>
          </a:p>
          <a:p>
            <a:pPr lvl="1">
              <a:lnSpc>
                <a:spcPct val="150000"/>
              </a:lnSpc>
            </a:pPr>
            <a:r>
              <a:rPr lang="en-US" noProof="0" dirty="0">
                <a:latin typeface="+mj-lt"/>
              </a:rPr>
              <a:t>Free Speech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Free Press</a:t>
            </a:r>
            <a:endParaRPr lang="en-US" noProof="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Asse</a:t>
            </a:r>
            <a:r>
              <a:rPr lang="en-US" noProof="0" dirty="0">
                <a:latin typeface="+mj-lt"/>
              </a:rPr>
              <a:t>mbly 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Petition for Redress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4297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Right to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50000"/>
              </a:lnSpc>
              <a:buNone/>
            </a:pPr>
            <a:r>
              <a:rPr lang="en-US" sz="2800" b="0" i="0" u="none" strike="noStrike" baseline="0" noProof="0" dirty="0">
                <a:latin typeface="+mj-lt"/>
              </a:rPr>
              <a:t>The general rule: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Public Officials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Public Places 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Public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6866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86F0-F5C9-5E4C-079C-E9A10865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Early Roots &amp; Precedents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B9D3-EE1D-3573-D5CB-A5D12DA5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600" noProof="0" dirty="0">
                <a:solidFill>
                  <a:srgbClr val="202122"/>
                </a:solidFill>
              </a:rPr>
              <a:t>One of the earliest and most famous incidents often cited is the 1991 videotaped beating of Rodney King by Los Angeles Police.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600" noProof="0" dirty="0">
                <a:solidFill>
                  <a:srgbClr val="202122"/>
                </a:solidFill>
              </a:rPr>
              <a:t>It was recorded by a bystander, and later broadcast widely. </a:t>
            </a:r>
            <a:endParaRPr lang="en-US" sz="26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1014A-84A4-BC7A-B623-7AC6AED0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D0F38-5A52-8C43-0B81-1D2D289B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28</a:t>
            </a:fld>
            <a:endParaRPr lang="en-US" noProof="0" dirty="0"/>
          </a:p>
        </p:txBody>
      </p:sp>
      <p:pic>
        <p:nvPicPr>
          <p:cNvPr id="5122" name="Picture 2" descr="Rodney King | Beating, Los Angeles ...">
            <a:extLst>
              <a:ext uri="{FF2B5EF4-FFF2-40B4-BE49-F238E27FC236}">
                <a16:creationId xmlns:a16="http://schemas.microsoft.com/office/drawing/2014/main" id="{5F67A0AB-E3F8-F693-723C-5A3DAD1D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694088"/>
            <a:ext cx="3038475" cy="23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8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D871-9362-2AB7-9091-09032A3B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202122"/>
                </a:solidFill>
              </a:rPr>
              <a:t>Glik v. Cunniffe (1st Cir. 2007)</a:t>
            </a:r>
            <a:endParaRPr lang="en-US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8A80B-449C-3187-FF88-68F5D5B7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>
            <a:norm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Simon Glik saw three Boston police officers arresting a young man on the Boston Common. 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Believing the officers were using excessive force, Glik stood about ten feet away and openly recorded the arrest with his cell phone.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After placing the man under arrest, an officer turned to Glik and told him he had "taken enough pictures.”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noProof="0" dirty="0">
                <a:solidFill>
                  <a:srgbClr val="202122"/>
                </a:solidFill>
              </a:rPr>
              <a:t>The court held that a private citizen has the right to record public officials performing their duties in a public place, subject to reasonable limits. </a:t>
            </a:r>
            <a:endParaRPr lang="en-US" noProof="0" dirty="0"/>
          </a:p>
          <a:p>
            <a:pPr marL="457200">
              <a:lnSpc>
                <a:spcPct val="150000"/>
              </a:lnSpc>
              <a:spcBef>
                <a:spcPts val="0"/>
              </a:spcBef>
              <a:spcAft>
                <a:spcPts val="4200"/>
              </a:spcAft>
            </a:pP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4D048-ED46-A7C2-9851-D065B294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82E14-6353-36FD-936C-150C7E21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382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D7F2-D537-469F-921E-304F8D40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CDD2-633A-445E-A94E-922959C38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94721"/>
            <a:ext cx="6454987" cy="4023360"/>
          </a:xfrm>
        </p:spPr>
        <p:txBody>
          <a:bodyPr vert="horz" lIns="0" tIns="45720" rIns="0" bIns="45720" rtlCol="0">
            <a:normAutofit/>
          </a:bodyPr>
          <a:lstStyle/>
          <a:p>
            <a:pPr marL="457200" lvl="2">
              <a:spcBef>
                <a:spcPts val="0"/>
              </a:spcBef>
              <a:spcAft>
                <a:spcPts val="4800"/>
              </a:spcAft>
            </a:pPr>
            <a:r>
              <a:rPr lang="en-US" sz="3400" noProof="0" dirty="0"/>
              <a:t>Background</a:t>
            </a:r>
          </a:p>
          <a:p>
            <a:pPr marL="457200" lvl="2">
              <a:spcBef>
                <a:spcPts val="0"/>
              </a:spcBef>
              <a:spcAft>
                <a:spcPts val="4800"/>
              </a:spcAft>
            </a:pPr>
            <a:r>
              <a:rPr lang="en-US" sz="3400" noProof="0" dirty="0"/>
              <a:t>Legal Landscape</a:t>
            </a:r>
          </a:p>
          <a:p>
            <a:pPr marL="457200" lvl="2">
              <a:spcBef>
                <a:spcPts val="0"/>
              </a:spcBef>
              <a:spcAft>
                <a:spcPts val="4800"/>
              </a:spcAft>
            </a:pPr>
            <a:r>
              <a:rPr lang="en-US" sz="3400" noProof="0" dirty="0"/>
              <a:t>Practical Considerations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7D93507B-5249-E8B6-AF11-66C0162D51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5" b="6351"/>
          <a:stretch/>
        </p:blipFill>
        <p:spPr>
          <a:xfrm>
            <a:off x="8040623" y="1916318"/>
            <a:ext cx="3095003" cy="3471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A4DD1-C717-41DB-B1EC-DE0228E2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82D35-3F84-4F29-B289-6607F3C8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65F2D0-31D8-466D-B305-9714956C2402}" type="slidenum">
              <a:rPr lang="en-US" noProof="0" smtClean="0"/>
              <a:pPr defTabSz="914400">
                <a:spcAft>
                  <a:spcPts val="600"/>
                </a:spcAft>
              </a:pPr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7307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DF5A3-E1FE-0612-B3FE-4E7C89C3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D612-E6CB-C55B-BD53-2C36857A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202122"/>
                </a:solidFill>
              </a:rPr>
              <a:t>Berge v. Gloucester S.D. (1st Cir. 2007)</a:t>
            </a:r>
            <a:endParaRPr lang="en-US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5176A-7DA9-8FDC-FDA5-16F0E62C8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>
            <a:norm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 parent, Berge, went to the superintendent's office to discuss COVID-19 policies after he was unable to get tickets to his daughter's play. 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While there, he openly recorded his interaction with school officials and later posted the video to </a:t>
            </a:r>
            <a:r>
              <a:rPr lang="en-US" i="1" dirty="0"/>
              <a:t>Facebook</a:t>
            </a:r>
            <a:r>
              <a:rPr lang="en-US" dirty="0"/>
              <a:t>.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superintendent sent a letter demanding he remove the video or face legal action, citing the state's wiretap statute.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court held that threatening legal action to suppress speech on a matter of public concern is a "textbook First Amendment violation"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616FB-F30B-026F-9CB8-BA734B50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9FFE1-8E0F-5A64-79C6-CFD50CB7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9697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Rights are Not Absolute!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b="0" i="0" u="none" strike="noStrike" baseline="0" noProof="0" dirty="0">
                <a:latin typeface="+mj-lt"/>
              </a:rPr>
              <a:t>They are balanced against competing interests: </a:t>
            </a:r>
          </a:p>
          <a:p>
            <a:pPr lvl="3">
              <a:lnSpc>
                <a:spcPct val="150000"/>
              </a:lnSpc>
            </a:pPr>
            <a:r>
              <a:rPr lang="en-US" sz="2400" noProof="0" dirty="0">
                <a:latin typeface="+mj-lt"/>
              </a:rPr>
              <a:t>Safety &amp; Efficacy </a:t>
            </a:r>
          </a:p>
          <a:p>
            <a:pPr lvl="3">
              <a:lnSpc>
                <a:spcPct val="150000"/>
              </a:lnSpc>
            </a:pPr>
            <a:r>
              <a:rPr lang="en-US" sz="2400" noProof="0" dirty="0">
                <a:latin typeface="+mj-lt"/>
              </a:rPr>
              <a:t>Order &amp; Control </a:t>
            </a:r>
          </a:p>
          <a:p>
            <a:pPr lvl="3">
              <a:lnSpc>
                <a:spcPct val="150000"/>
              </a:lnSpc>
            </a:pPr>
            <a:r>
              <a:rPr lang="en-US" sz="2400" noProof="0" dirty="0">
                <a:latin typeface="+mj-lt"/>
              </a:rPr>
              <a:t>Privacy &amp; Confidentiality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31</a:t>
            </a:fld>
            <a:endParaRPr lang="en-US" noProof="0" dirty="0"/>
          </a:p>
        </p:txBody>
      </p:sp>
      <p:pic>
        <p:nvPicPr>
          <p:cNvPr id="6148" name="Picture 4" descr="Get A Balanced Life Month - National Today">
            <a:extLst>
              <a:ext uri="{FF2B5EF4-FFF2-40B4-BE49-F238E27FC236}">
                <a16:creationId xmlns:a16="http://schemas.microsoft.com/office/drawing/2014/main" id="{D043C921-E681-78F7-5FE8-2F278885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769648"/>
            <a:ext cx="3663156" cy="25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25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Property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b="0" u="none" strike="noStrike" baseline="0" dirty="0">
                <a:solidFill>
                  <a:srgbClr val="000000"/>
                </a:solidFill>
                <a:latin typeface="+mj-lt"/>
              </a:rPr>
              <a:t>Government ownership of property does not automatically open that property to </a:t>
            </a:r>
            <a:r>
              <a:rPr lang="en-US" sz="2800" b="0" u="none" strike="noStrike" baseline="0" dirty="0">
                <a:solidFill>
                  <a:srgbClr val="C00000"/>
                </a:solidFill>
                <a:latin typeface="+mj-lt"/>
              </a:rPr>
              <a:t>all public uses</a:t>
            </a:r>
            <a:r>
              <a:rPr lang="en-US" sz="2800" b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lvl="1"/>
            <a:endParaRPr lang="en-US" sz="2800" b="0" u="none" strike="noStrike" baseline="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800" b="0" u="none" strike="noStrike" baseline="0" dirty="0">
                <a:solidFill>
                  <a:srgbClr val="000000"/>
                </a:solidFill>
                <a:latin typeface="+mj-lt"/>
              </a:rPr>
              <a:t>Governments have the right to designate their property for specific uses.</a:t>
            </a:r>
          </a:p>
          <a:p>
            <a:pPr lvl="1"/>
            <a:endParaRPr lang="en-US" sz="2800" b="0" u="none" strike="noStrike" baseline="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800" b="0" u="none" strike="noStrike" baseline="0" dirty="0">
                <a:solidFill>
                  <a:srgbClr val="000000"/>
                </a:solidFill>
                <a:latin typeface="+mj-lt"/>
              </a:rPr>
              <a:t>Governments have the right to proscribe uses inconsistent with those designations.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92875"/>
            <a:ext cx="4822804" cy="365125"/>
          </a:xfrm>
        </p:spPr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12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12294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b="0" i="0" u="none" strike="noStrike" baseline="0" dirty="0">
                <a:latin typeface="+mj-lt"/>
              </a:rPr>
              <a:t>The right to access public property and the standard by which limitations upon free speech exist differ depending on the character of the property.</a:t>
            </a:r>
          </a:p>
          <a:p>
            <a:pPr lvl="1"/>
            <a:endParaRPr lang="en-US" sz="2800" b="0" i="0" u="none" strike="noStrike" baseline="0" dirty="0">
              <a:latin typeface="+mj-lt"/>
            </a:endParaRPr>
          </a:p>
          <a:p>
            <a:pPr lvl="1">
              <a:spcAft>
                <a:spcPts val="1200"/>
              </a:spcAft>
            </a:pPr>
            <a:r>
              <a:rPr lang="en-US" sz="2800" b="0" i="0" u="none" strike="noStrike" baseline="0" dirty="0">
                <a:latin typeface="+mj-lt"/>
              </a:rPr>
              <a:t>Courts have defined three types of public property:</a:t>
            </a:r>
          </a:p>
          <a:p>
            <a:pPr lvl="3">
              <a:spcAft>
                <a:spcPts val="1200"/>
              </a:spcAft>
            </a:pPr>
            <a:r>
              <a:rPr lang="en-US" sz="2400" b="0" i="0" u="none" strike="noStrike" baseline="0" dirty="0">
                <a:latin typeface="+mj-lt"/>
              </a:rPr>
              <a:t>Public Forums</a:t>
            </a:r>
          </a:p>
          <a:p>
            <a:pPr lvl="3">
              <a:spcAft>
                <a:spcPts val="1200"/>
              </a:spcAft>
            </a:pPr>
            <a:r>
              <a:rPr lang="en-US" sz="2400" b="0" i="0" u="none" strike="noStrike" baseline="0" dirty="0">
                <a:latin typeface="+mj-lt"/>
              </a:rPr>
              <a:t>Designated Public Forums</a:t>
            </a:r>
          </a:p>
          <a:p>
            <a:pPr lvl="3">
              <a:spcAft>
                <a:spcPts val="1200"/>
              </a:spcAft>
            </a:pPr>
            <a:r>
              <a:rPr lang="en-US" sz="2400" b="0" i="0" u="none" strike="noStrike" baseline="0" dirty="0">
                <a:latin typeface="+mj-lt"/>
              </a:rPr>
              <a:t>Nonpublic Forums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36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Public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916112"/>
            <a:ext cx="11087100" cy="4351338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</a:pPr>
            <a:r>
              <a:rPr lang="en-US" sz="2800" u="none" dirty="0">
                <a:latin typeface="+mj-lt"/>
              </a:rPr>
              <a:t>A</a:t>
            </a:r>
            <a:r>
              <a:rPr lang="en-US" sz="2800" i="0" u="none" strike="noStrike" baseline="0" dirty="0">
                <a:latin typeface="+mj-lt"/>
              </a:rPr>
              <a:t>reas</a:t>
            </a:r>
            <a:r>
              <a:rPr lang="en-US" sz="2800" b="0" i="0" u="none" strike="noStrike" baseline="0" dirty="0">
                <a:latin typeface="+mj-lt"/>
              </a:rPr>
              <a:t> that have been traditionally used for expressive activity like assembly or debate.</a:t>
            </a:r>
          </a:p>
          <a:p>
            <a:pPr lvl="3">
              <a:spcAft>
                <a:spcPts val="2400"/>
              </a:spcAft>
            </a:pPr>
            <a:r>
              <a:rPr lang="en-US" sz="2400" b="0" i="0" u="none" strike="noStrike" baseline="0" dirty="0">
                <a:solidFill>
                  <a:srgbClr val="211D1E"/>
                </a:solidFill>
                <a:latin typeface="+mj-lt"/>
              </a:rPr>
              <a:t>Generally, exterior areas are likely to be considered traditional public forums, </a:t>
            </a:r>
          </a:p>
          <a:p>
            <a:pPr lvl="3">
              <a:spcAft>
                <a:spcPts val="2400"/>
              </a:spcAft>
            </a:pPr>
            <a:r>
              <a:rPr lang="en-US" sz="2400" b="0" i="0" u="none" strike="noStrike" baseline="0" dirty="0">
                <a:solidFill>
                  <a:srgbClr val="211D1E"/>
                </a:solidFill>
                <a:latin typeface="+mj-lt"/>
              </a:rPr>
              <a:t>E</a:t>
            </a:r>
            <a:r>
              <a:rPr lang="en-US" sz="2400" dirty="0">
                <a:solidFill>
                  <a:srgbClr val="211D1E"/>
                </a:solidFill>
                <a:latin typeface="+mj-lt"/>
              </a:rPr>
              <a:t>.</a:t>
            </a:r>
            <a:r>
              <a:rPr lang="en-US" sz="2400" b="0" i="0" u="none" strike="noStrike" baseline="0" dirty="0">
                <a:solidFill>
                  <a:srgbClr val="211D1E"/>
                </a:solidFill>
                <a:latin typeface="+mj-lt"/>
              </a:rPr>
              <a:t>g., streets, parks, sidewalks, plazas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92875"/>
            <a:ext cx="4822804" cy="365125"/>
          </a:xfrm>
        </p:spPr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3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Public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16112"/>
            <a:ext cx="10947400" cy="4351338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US" sz="2800" b="0" i="0" u="none" strike="noStrike" baseline="0" dirty="0">
                <a:latin typeface="+mj-lt"/>
              </a:rPr>
              <a:t>Public property the government has opened for use by the public as a place for expressive activity.</a:t>
            </a:r>
          </a:p>
          <a:p>
            <a:pPr lvl="3">
              <a:spcAft>
                <a:spcPts val="1800"/>
              </a:spcAft>
            </a:pPr>
            <a:r>
              <a:rPr lang="en-US" sz="2400" dirty="0">
                <a:solidFill>
                  <a:srgbClr val="211D1E"/>
                </a:solidFill>
                <a:latin typeface="+mj-lt"/>
              </a:rPr>
              <a:t>I</a:t>
            </a:r>
            <a:r>
              <a:rPr lang="en-US" sz="2400" b="0" i="0" u="none" strike="noStrike" baseline="0" dirty="0">
                <a:solidFill>
                  <a:srgbClr val="211D1E"/>
                </a:solidFill>
                <a:latin typeface="+mj-lt"/>
              </a:rPr>
              <a:t>ntent open a forum to expressive activity by members of the public is key. </a:t>
            </a:r>
          </a:p>
          <a:p>
            <a:pPr lvl="3">
              <a:spcAft>
                <a:spcPts val="1800"/>
              </a:spcAft>
            </a:pPr>
            <a:r>
              <a:rPr lang="en-US" sz="2400" b="0" i="0" u="none" strike="noStrike" baseline="0" dirty="0">
                <a:solidFill>
                  <a:srgbClr val="211D1E"/>
                </a:solidFill>
                <a:latin typeface="+mj-lt"/>
              </a:rPr>
              <a:t>Based on policies, practices, and history regarding pur</a:t>
            </a:r>
            <a:r>
              <a:rPr lang="en-US" sz="2400" dirty="0">
                <a:solidFill>
                  <a:srgbClr val="211D1E"/>
                </a:solidFill>
                <a:latin typeface="+mj-lt"/>
              </a:rPr>
              <a:t>pose, use, and access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92875"/>
            <a:ext cx="4822804" cy="365125"/>
          </a:xfrm>
        </p:spPr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Non-Public Forums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83100"/>
            <a:ext cx="10871200" cy="4351338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US" sz="2800" b="0" i="0" u="none" strike="noStrike" baseline="0" dirty="0">
                <a:latin typeface="+mj-lt"/>
              </a:rPr>
              <a:t>Public property which is not by tradition or designation a forum for public expression (a.k.a. all other public property).</a:t>
            </a:r>
          </a:p>
          <a:p>
            <a:pPr lvl="3">
              <a:spcAft>
                <a:spcPts val="1800"/>
              </a:spcAft>
            </a:pPr>
            <a:r>
              <a:rPr lang="en-US" sz="2400" dirty="0">
                <a:solidFill>
                  <a:srgbClr val="211D1E"/>
                </a:solidFill>
                <a:effectLst/>
                <a:latin typeface="+mj-lt"/>
                <a:ea typeface="Calibri" panose="020F0502020204030204" pitchFamily="34" charset="0"/>
              </a:rPr>
              <a:t>Property used to conduct or facilitate government business</a:t>
            </a:r>
            <a:endParaRPr lang="en-US" sz="2400" b="1" i="0" strike="noStrike" baseline="0" dirty="0">
              <a:latin typeface="+mj-lt"/>
            </a:endParaRPr>
          </a:p>
          <a:p>
            <a:pPr lvl="3">
              <a:spcAft>
                <a:spcPts val="1800"/>
              </a:spcAft>
            </a:pPr>
            <a:r>
              <a:rPr lang="en-US" sz="2400" dirty="0">
                <a:solidFill>
                  <a:srgbClr val="211D1E"/>
                </a:solidFill>
                <a:effectLst/>
                <a:latin typeface="+mj-lt"/>
                <a:ea typeface="Calibri" panose="020F0502020204030204" pitchFamily="34" charset="0"/>
                <a:cs typeface="Warnock Pro"/>
              </a:rPr>
              <a:t>E.g., </a:t>
            </a:r>
            <a:r>
              <a:rPr lang="en-US" sz="2400" b="0" i="0" u="none" strike="noStrike" baseline="0" dirty="0">
                <a:solidFill>
                  <a:srgbClr val="211D1E"/>
                </a:solidFill>
                <a:latin typeface="+mj-lt"/>
              </a:rPr>
              <a:t>government employee offices, lobby areas of government buildings, interior of polling places, prisons and jails, courthouses, terminals in publicly operated airports, and military bases</a:t>
            </a:r>
          </a:p>
          <a:p>
            <a:pPr lvl="3">
              <a:spcAft>
                <a:spcPts val="1800"/>
              </a:spcAft>
            </a:pPr>
            <a:r>
              <a:rPr lang="en-US" sz="2400" dirty="0">
                <a:solidFill>
                  <a:srgbClr val="211D1E"/>
                </a:solidFill>
                <a:latin typeface="+mj-lt"/>
              </a:rPr>
              <a:t>Social services agencies and public health departments, too!</a:t>
            </a:r>
            <a:endParaRPr lang="en-US" sz="2400" b="0" i="0" u="none" strike="noStrike" baseline="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92875"/>
            <a:ext cx="4822804" cy="365125"/>
          </a:xfrm>
        </p:spPr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00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Restrictions on Speech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b="0" i="0" u="sng" strike="noStrike" baseline="0" noProof="0" dirty="0">
                <a:solidFill>
                  <a:srgbClr val="211D1E"/>
                </a:solidFill>
                <a:latin typeface="+mj-lt"/>
              </a:rPr>
              <a:t>Public Forums</a:t>
            </a:r>
            <a:r>
              <a:rPr lang="en-US" b="0" i="0" u="none" strike="noStrike" baseline="0" noProof="0" dirty="0">
                <a:solidFill>
                  <a:srgbClr val="211D1E"/>
                </a:solidFill>
                <a:latin typeface="+mj-lt"/>
              </a:rPr>
              <a:t>: time, place, and manner restrictions are permissible if: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C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ontent-neutral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N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arrowly tailored to serve a significant government interest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L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eave open ample alternative channels of communication</a:t>
            </a:r>
          </a:p>
          <a:p>
            <a:pPr lvl="1">
              <a:lnSpc>
                <a:spcPct val="150000"/>
              </a:lnSpc>
            </a:pPr>
            <a:r>
              <a:rPr lang="en-US" u="sng" noProof="0" dirty="0">
                <a:solidFill>
                  <a:srgbClr val="211D1E"/>
                </a:solidFill>
                <a:latin typeface="+mj-lt"/>
              </a:rPr>
              <a:t>Non-Public Forums</a:t>
            </a:r>
            <a:r>
              <a:rPr lang="en-US" noProof="0" dirty="0">
                <a:solidFill>
                  <a:srgbClr val="211D1E"/>
                </a:solidFill>
                <a:latin typeface="+mj-lt"/>
              </a:rPr>
              <a:t>: r</a:t>
            </a:r>
            <a:r>
              <a:rPr lang="en-US" i="0" u="none" strike="noStrike" baseline="0" noProof="0" dirty="0">
                <a:solidFill>
                  <a:srgbClr val="211D1E"/>
                </a:solidFill>
                <a:latin typeface="+mj-lt"/>
              </a:rPr>
              <a:t>estrictions</a:t>
            </a:r>
            <a:r>
              <a:rPr lang="en-US" b="0" i="0" u="none" strike="noStrike" baseline="0" noProof="0" dirty="0">
                <a:solidFill>
                  <a:srgbClr val="211D1E"/>
                </a:solidFill>
                <a:latin typeface="+mj-lt"/>
              </a:rPr>
              <a:t> are permissible if:</a:t>
            </a:r>
          </a:p>
          <a:p>
            <a:pPr lvl="3">
              <a:lnSpc>
                <a:spcPct val="150000"/>
              </a:lnSpc>
            </a:pP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Viewpoint-neutral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R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easonable in light of the purpose of the forum</a:t>
            </a:r>
            <a:endParaRPr lang="en-US" sz="2000" b="0" i="0" u="none" strike="noStrike" baseline="0" noProof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92875"/>
            <a:ext cx="4822804" cy="365125"/>
          </a:xfrm>
        </p:spPr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439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Restrictions on Filming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b="0" i="0" u="sng" strike="noStrike" baseline="0" noProof="0" dirty="0">
                <a:solidFill>
                  <a:srgbClr val="211D1E"/>
                </a:solidFill>
                <a:latin typeface="+mj-lt"/>
              </a:rPr>
              <a:t>Public Forums</a:t>
            </a:r>
            <a:r>
              <a:rPr lang="en-US" b="0" i="0" u="none" strike="noStrike" baseline="0" noProof="0" dirty="0">
                <a:solidFill>
                  <a:srgbClr val="211D1E"/>
                </a:solidFill>
                <a:latin typeface="+mj-lt"/>
              </a:rPr>
              <a:t>: time, place, and manner restrictions are permissible if: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C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ontent-neutral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N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arrowly tailored to serve a significant government interest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L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eave open ample alternative channels of communication</a:t>
            </a:r>
          </a:p>
          <a:p>
            <a:pPr lvl="1">
              <a:lnSpc>
                <a:spcPct val="150000"/>
              </a:lnSpc>
            </a:pPr>
            <a:r>
              <a:rPr lang="en-US" u="sng" noProof="0" dirty="0">
                <a:solidFill>
                  <a:srgbClr val="211D1E"/>
                </a:solidFill>
                <a:latin typeface="+mj-lt"/>
              </a:rPr>
              <a:t>Non-Public Forums</a:t>
            </a:r>
            <a:r>
              <a:rPr lang="en-US" noProof="0" dirty="0">
                <a:solidFill>
                  <a:srgbClr val="211D1E"/>
                </a:solidFill>
                <a:latin typeface="+mj-lt"/>
              </a:rPr>
              <a:t>: r</a:t>
            </a:r>
            <a:r>
              <a:rPr lang="en-US" i="0" u="none" strike="noStrike" baseline="0" noProof="0" dirty="0">
                <a:solidFill>
                  <a:srgbClr val="211D1E"/>
                </a:solidFill>
                <a:latin typeface="+mj-lt"/>
              </a:rPr>
              <a:t>estrictions</a:t>
            </a:r>
            <a:r>
              <a:rPr lang="en-US" b="0" i="0" u="none" strike="noStrike" baseline="0" noProof="0" dirty="0">
                <a:solidFill>
                  <a:srgbClr val="211D1E"/>
                </a:solidFill>
                <a:latin typeface="+mj-lt"/>
              </a:rPr>
              <a:t> are permissible if:</a:t>
            </a:r>
          </a:p>
          <a:p>
            <a:pPr lvl="3">
              <a:lnSpc>
                <a:spcPct val="150000"/>
              </a:lnSpc>
            </a:pP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Viewpoint-neutral</a:t>
            </a:r>
          </a:p>
          <a:p>
            <a:pPr lvl="3">
              <a:lnSpc>
                <a:spcPct val="150000"/>
              </a:lnSpc>
            </a:pPr>
            <a:r>
              <a:rPr lang="en-US" sz="2000" noProof="0" dirty="0">
                <a:solidFill>
                  <a:srgbClr val="211D1E"/>
                </a:solidFill>
                <a:latin typeface="+mj-lt"/>
              </a:rPr>
              <a:t>R</a:t>
            </a:r>
            <a:r>
              <a:rPr lang="en-US" sz="2000" b="0" i="0" u="none" strike="noStrike" baseline="0" noProof="0" dirty="0">
                <a:solidFill>
                  <a:srgbClr val="211D1E"/>
                </a:solidFill>
                <a:latin typeface="+mj-lt"/>
              </a:rPr>
              <a:t>easonable in light of the purpose of the forum</a:t>
            </a:r>
            <a:endParaRPr lang="en-US" sz="2000" b="0" i="0" u="none" strike="noStrike" baseline="0" noProof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92875"/>
            <a:ext cx="4822804" cy="365125"/>
          </a:xfrm>
        </p:spPr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2698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DC27-9800-0FCB-CBE1-A129B4AC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Protected Privacy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4EAE-EDFA-520D-FBC1-8604BCB9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Aid Code </a:t>
            </a:r>
          </a:p>
          <a:p>
            <a:endParaRPr lang="en-US" sz="1100" dirty="0"/>
          </a:p>
          <a:p>
            <a:r>
              <a:rPr lang="en-US" dirty="0"/>
              <a:t>Mental Health &amp; Developmental Disabilities Act</a:t>
            </a:r>
          </a:p>
          <a:p>
            <a:endParaRPr lang="en-US" sz="1100" dirty="0"/>
          </a:p>
          <a:p>
            <a:r>
              <a:rPr lang="en-US" dirty="0"/>
              <a:t>HIPAA </a:t>
            </a:r>
          </a:p>
          <a:p>
            <a:endParaRPr lang="en-US" sz="1100" dirty="0"/>
          </a:p>
          <a:p>
            <a:r>
              <a:rPr lang="en-US" dirty="0"/>
              <a:t>“Public Exposure” </a:t>
            </a:r>
          </a:p>
          <a:p>
            <a:endParaRPr lang="en-US" sz="1100" dirty="0"/>
          </a:p>
          <a:p>
            <a:r>
              <a:rPr lang="en-US" dirty="0"/>
              <a:t>Captive Audiences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DA99-5FF6-F838-BCA4-A169169C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1CFBB-CC41-77B9-904C-1249565B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39</a:t>
            </a:fld>
            <a:endParaRPr lang="en-US" dirty="0"/>
          </a:p>
        </p:txBody>
      </p:sp>
      <p:pic>
        <p:nvPicPr>
          <p:cNvPr id="7170" name="Picture 2" descr="Confidential Sticker Stock ...">
            <a:extLst>
              <a:ext uri="{FF2B5EF4-FFF2-40B4-BE49-F238E27FC236}">
                <a16:creationId xmlns:a16="http://schemas.microsoft.com/office/drawing/2014/main" id="{0FDF13D4-0FF5-33BD-E0A6-442D9927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2577306"/>
            <a:ext cx="3200400" cy="30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5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C5F6E-BCAF-14D4-240D-9FEE6C6A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Airdo Werwas, LLC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4EE24-8CE5-D025-4518-571916C3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ADFDD-F47F-4FC0-3E4F-4154F869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569570"/>
            <a:ext cx="9078592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2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noProof="0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4" y="1844675"/>
            <a:ext cx="11058525" cy="394652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3600"/>
              </a:spcAft>
            </a:pPr>
            <a:r>
              <a:rPr lang="en-US" sz="2800" b="0" i="0" u="none" strike="noStrike" baseline="0" noProof="0" dirty="0">
                <a:latin typeface="+mj-lt"/>
              </a:rPr>
              <a:t>Develop &amp; adopt reasonable content-neutral rules on recordings </a:t>
            </a:r>
          </a:p>
          <a:p>
            <a:pPr lvl="3">
              <a:lnSpc>
                <a:spcPct val="100000"/>
              </a:lnSpc>
              <a:spcAft>
                <a:spcPts val="3600"/>
              </a:spcAft>
            </a:pPr>
            <a:r>
              <a:rPr lang="en-US" sz="2400" b="0" i="0" u="none" strike="noStrike" baseline="0" noProof="0" dirty="0">
                <a:latin typeface="+mj-lt"/>
              </a:rPr>
              <a:t>Think time, place, and/or manner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40</a:t>
            </a:fld>
            <a:endParaRPr lang="en-US" noProof="0" dirty="0"/>
          </a:p>
        </p:txBody>
      </p:sp>
      <p:pic>
        <p:nvPicPr>
          <p:cNvPr id="8194" name="Picture 2" descr="Hippie Haters Protesting, 1960s ©Photo ...">
            <a:extLst>
              <a:ext uri="{FF2B5EF4-FFF2-40B4-BE49-F238E27FC236}">
                <a16:creationId xmlns:a16="http://schemas.microsoft.com/office/drawing/2014/main" id="{37D432FD-4919-B49D-8712-08470196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7" y="361950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81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879F3-936D-5021-4420-40BC97440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83BB-E094-513C-2A3D-1695F4AD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noProof="0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3B02-4E61-C986-C364-B37D9E55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6525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Identify and mark nonpublic forums</a:t>
            </a:r>
            <a:r>
              <a:rPr lang="en-US" noProof="0" dirty="0">
                <a:latin typeface="+mj-lt"/>
              </a:rPr>
              <a:t>.</a:t>
            </a:r>
            <a:endParaRPr lang="en-US" b="0" i="0" u="none" strike="noStrike" baseline="0" noProof="0" dirty="0">
              <a:latin typeface="+mj-lt"/>
            </a:endParaRPr>
          </a:p>
          <a:p>
            <a:pPr lvl="3">
              <a:lnSpc>
                <a:spcPct val="150000"/>
              </a:lnSpc>
            </a:pPr>
            <a:r>
              <a:rPr lang="en-US" sz="2000" b="0" i="0" u="none" strike="noStrike" baseline="0" noProof="0" dirty="0">
                <a:latin typeface="+mj-lt"/>
              </a:rPr>
              <a:t>Mark restricted areas such as garages, hallways, cubicles, offices and workspaces with signs that define access.</a:t>
            </a:r>
          </a:p>
          <a:p>
            <a:pPr lvl="3">
              <a:lnSpc>
                <a:spcPct val="150000"/>
              </a:lnSpc>
              <a:spcAft>
                <a:spcPts val="600"/>
              </a:spcAft>
            </a:pPr>
            <a:r>
              <a:rPr lang="en-US" sz="2000" b="0" i="0" u="none" strike="noStrike" baseline="0" noProof="0" dirty="0">
                <a:latin typeface="+mj-lt"/>
              </a:rPr>
              <a:t>Examples:</a:t>
            </a:r>
          </a:p>
          <a:p>
            <a:pPr lvl="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i="0" u="none" strike="noStrike" baseline="0" noProof="0" dirty="0">
                <a:latin typeface="+mj-lt"/>
              </a:rPr>
              <a:t>“Authorized Personnel Only”</a:t>
            </a:r>
          </a:p>
          <a:p>
            <a:pPr lvl="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i="0" u="none" strike="noStrike" baseline="0" noProof="0" dirty="0">
                <a:latin typeface="+mj-lt"/>
              </a:rPr>
              <a:t>“Employees Only”</a:t>
            </a:r>
          </a:p>
          <a:p>
            <a:pPr lvl="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i="0" u="none" strike="noStrike" baseline="0" noProof="0" dirty="0">
                <a:latin typeface="+mj-lt"/>
              </a:rPr>
              <a:t>“No Admittance without Official Business”</a:t>
            </a:r>
          </a:p>
          <a:p>
            <a:pPr lvl="5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b="1" i="0" u="none" strike="noStrike" baseline="0" noProof="0" dirty="0">
                <a:latin typeface="+mj-lt"/>
              </a:rPr>
              <a:t>“By Appointment Only”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1C2AC-53B6-896B-1243-6C7D326F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9DBCB-620A-C2F9-654A-83177E63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0404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noProof="0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10" y="1825625"/>
            <a:ext cx="10736580" cy="383222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200000"/>
              </a:lnSpc>
            </a:pPr>
            <a:r>
              <a:rPr lang="en-US" sz="2800" b="0" i="0" u="none" strike="noStrike" baseline="0" noProof="0" dirty="0">
                <a:latin typeface="+mj-lt"/>
              </a:rPr>
              <a:t>Educate &amp; Train Employees:</a:t>
            </a:r>
          </a:p>
          <a:p>
            <a:pPr lvl="3">
              <a:lnSpc>
                <a:spcPct val="200000"/>
              </a:lnSpc>
            </a:pPr>
            <a:r>
              <a:rPr lang="en-US" sz="2400" b="0" i="0" u="none" strike="noStrike" baseline="0" noProof="0" dirty="0">
                <a:latin typeface="+mj-lt"/>
              </a:rPr>
              <a:t>All public-facing employees should have familiarity with First Amendment audits and how to respond to them. </a:t>
            </a:r>
          </a:p>
          <a:p>
            <a:pPr lvl="3">
              <a:lnSpc>
                <a:spcPct val="200000"/>
              </a:lnSpc>
            </a:pPr>
            <a:r>
              <a:rPr lang="en-US" sz="2400" noProof="0" dirty="0">
                <a:latin typeface="+mj-lt"/>
              </a:rPr>
              <a:t>Emphasize consistent and neutral application of rules.</a:t>
            </a:r>
          </a:p>
          <a:p>
            <a:pPr lvl="3">
              <a:lnSpc>
                <a:spcPct val="200000"/>
              </a:lnSpc>
            </a:pPr>
            <a:r>
              <a:rPr lang="en-US" sz="2400" b="0" i="0" u="none" strike="noStrike" baseline="0" noProof="0" dirty="0">
                <a:latin typeface="+mj-lt"/>
              </a:rPr>
              <a:t>De-escalation is crucial.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0173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noProof="0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49425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Discuss how these audits are to be handled before one takes place</a:t>
            </a:r>
            <a:endParaRPr lang="en-US" noProof="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Use common sense 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noProof="0" dirty="0">
                <a:latin typeface="+mj-lt"/>
              </a:rPr>
              <a:t>Consider whether there is any actual harm from the recording/audit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43</a:t>
            </a:fld>
            <a:endParaRPr lang="en-US" noProof="0" dirty="0"/>
          </a:p>
        </p:txBody>
      </p:sp>
      <p:pic>
        <p:nvPicPr>
          <p:cNvPr id="9218" name="Picture 2" descr="Why Common Sense is Not Common Practice ...">
            <a:extLst>
              <a:ext uri="{FF2B5EF4-FFF2-40B4-BE49-F238E27FC236}">
                <a16:creationId xmlns:a16="http://schemas.microsoft.com/office/drawing/2014/main" id="{B97230AA-A1BB-E770-CC18-B111FB9A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19" y="3767138"/>
            <a:ext cx="3357562" cy="22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79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noProof="0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i="0" u="none" strike="noStrike" baseline="0" noProof="0" dirty="0">
                <a:latin typeface="+mj-lt"/>
              </a:rPr>
              <a:t>When contacting an auditor, DO NOT:</a:t>
            </a:r>
            <a:endParaRPr lang="en-US" sz="2800" noProof="0" dirty="0">
              <a:latin typeface="+mj-lt"/>
            </a:endParaRP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+mj-lt"/>
              </a:rPr>
              <a:t>Overreact.</a:t>
            </a: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+mj-lt"/>
              </a:rPr>
              <a:t>Attempt to take their recording device.</a:t>
            </a: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+mj-lt"/>
              </a:rPr>
              <a:t>Arrest or detain them based only on the fact they are recording.</a:t>
            </a: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+mj-lt"/>
              </a:rPr>
              <a:t>Follow or intimidate them.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6928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noProof="0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848485"/>
            <a:ext cx="10782300" cy="3740785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sz="2800" i="0" u="none" strike="noStrike" baseline="0" noProof="0" dirty="0">
                <a:latin typeface="+mj-lt"/>
              </a:rPr>
              <a:t>When contacting an auditor, DO:</a:t>
            </a:r>
            <a:endParaRPr lang="en-US" sz="2800" noProof="0" dirty="0">
              <a:latin typeface="+mj-lt"/>
            </a:endParaRP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Arial" panose="020B0604020202020204" pitchFamily="34" charset="0"/>
              </a:rPr>
              <a:t>Stay calm.</a:t>
            </a: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Arial" panose="020B0604020202020204" pitchFamily="34" charset="0"/>
              </a:rPr>
              <a:t>Be polite and patient.</a:t>
            </a: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Arial" panose="020B0604020202020204" pitchFamily="34" charset="0"/>
              </a:rPr>
              <a:t>Act in conformity to the Department’s Mission, Vision and Values </a:t>
            </a: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Arial" panose="020B0604020202020204" pitchFamily="34" charset="0"/>
              </a:rPr>
              <a:t>Comply with Policies and security requirements</a:t>
            </a:r>
          </a:p>
          <a:p>
            <a:pPr lvl="3">
              <a:lnSpc>
                <a:spcPct val="150000"/>
              </a:lnSpc>
            </a:pPr>
            <a:r>
              <a:rPr lang="en-US" sz="2400" b="0" i="0" u="none" strike="noStrike" baseline="0" noProof="0" dirty="0">
                <a:latin typeface="Arial" panose="020B0604020202020204" pitchFamily="34" charset="0"/>
              </a:rPr>
              <a:t>Let them film as long as they are not committing any crimes or disrupting the use of the property. </a:t>
            </a:r>
          </a:p>
          <a:p>
            <a:pPr lvl="1"/>
            <a:endParaRPr lang="en-US" sz="2800" noProof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919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Final Advice</a:t>
            </a:r>
          </a:p>
        </p:txBody>
      </p:sp>
      <p:pic>
        <p:nvPicPr>
          <p:cNvPr id="9" name="Content Placeholder 8" descr="WWJ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10087" y="2486027"/>
            <a:ext cx="3214688" cy="256911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7070C-4E74-DCDD-E4F4-FBA60E9F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EF840F5-3DF4-4A14-92E1-5371E43A48C0}" type="slidenum">
              <a:rPr lang="en-US" noProof="0" smtClean="0"/>
              <a:pPr>
                <a:defRPr/>
              </a:pPr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5686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Would a Jury Do?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4B0AD-762B-F123-5561-747E641B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EF840F5-3DF4-4A14-92E1-5371E43A48C0}" type="slidenum">
              <a:rPr lang="en-US" noProof="0" smtClean="0"/>
              <a:pPr>
                <a:defRPr/>
              </a:pPr>
              <a:t>47</a:t>
            </a:fld>
            <a:endParaRPr lang="en-US" noProof="0" dirty="0"/>
          </a:p>
        </p:txBody>
      </p:sp>
      <p:pic>
        <p:nvPicPr>
          <p:cNvPr id="83970" name="Picture 2" descr="http://www.co.galveston.tx.us/judgecriss/212th%20DC%20Pictures/ju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2" y="2343150"/>
            <a:ext cx="4902821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657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73B0-AD16-C419-4D8B-A95A1995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Interaction</a:t>
            </a:r>
          </a:p>
        </p:txBody>
      </p:sp>
      <p:pic>
        <p:nvPicPr>
          <p:cNvPr id="6" name="Online Media 5" title="Employee Response will shock you">
            <a:hlinkClick r:id="" action="ppaction://media"/>
            <a:extLst>
              <a:ext uri="{FF2B5EF4-FFF2-40B4-BE49-F238E27FC236}">
                <a16:creationId xmlns:a16="http://schemas.microsoft.com/office/drawing/2014/main" id="{9E31C3F0-5AFA-9AD1-3325-DD1846B31F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7777" y="1791335"/>
            <a:ext cx="7116445" cy="4021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EA4FC-EC42-2900-4531-0A6731E5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80EC1-74F5-8A79-0667-53309264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E5C3-6392-4C71-8CDD-03EF5C79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Questions?</a:t>
            </a:r>
          </a:p>
        </p:txBody>
      </p:sp>
      <p:pic>
        <p:nvPicPr>
          <p:cNvPr id="6" name="Picture 6" descr="Image result for questions?">
            <a:extLst>
              <a:ext uri="{FF2B5EF4-FFF2-40B4-BE49-F238E27FC236}">
                <a16:creationId xmlns:a16="http://schemas.microsoft.com/office/drawing/2014/main" id="{5C5E9869-CEC8-42B7-8CB8-9D8A94D3DB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137" y="2114206"/>
            <a:ext cx="7197726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F6A4B-0034-4FF8-8C25-89DD93EB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A469D-73E2-45B3-9D57-F141D4D9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244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DF98-5E56-210C-DB6E-F24E2921E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148D0E-FBA7-177F-8436-0415F9D4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4BAEA-CF9E-A10A-28BE-EC65B919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Post - Beneficial-Use Water Alliance">
            <a:extLst>
              <a:ext uri="{FF2B5EF4-FFF2-40B4-BE49-F238E27FC236}">
                <a16:creationId xmlns:a16="http://schemas.microsoft.com/office/drawing/2014/main" id="{E47C77E1-DBE7-A7E4-6640-EC6E53D5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328"/>
            <a:ext cx="76200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31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5089E-B13F-95DE-2DFA-B46F81F1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26AC-8D7A-1D78-055D-4A14ECE5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Thank You!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6E456-F9A9-C5FD-80EA-28630B00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818" y="2047793"/>
            <a:ext cx="6454987" cy="48102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Mark J. Kimzey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111 E. Wacker Drive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Suite 500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Chicago, Illinois 60601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P: 312.506.4480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chemeClr val="tx1"/>
                </a:solidFill>
                <a:effectLst/>
                <a:latin typeface="+mj-lt"/>
                <a:cs typeface="Calibri" panose="020F0502020204030204" pitchFamily="34" charset="0"/>
              </a:rPr>
              <a:t>F: 312.506.4460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noProof="0" dirty="0">
                <a:solidFill>
                  <a:srgbClr val="800000"/>
                </a:solidFill>
                <a:effectLst/>
                <a:latin typeface="+mj-lt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mkimzey@airdowerwas.com</a:t>
            </a:r>
            <a:endParaRPr lang="en-US" sz="2000" noProof="0" dirty="0">
              <a:solidFill>
                <a:srgbClr val="8000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07ECF-C22F-E7DE-3BBA-3C5B0910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1EC05-A30C-EE59-FB34-1A5E195D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50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D3422-5EEE-4035-2A89-8890E4F636DD}"/>
              </a:ext>
            </a:extLst>
          </p:cNvPr>
          <p:cNvSpPr/>
          <p:nvPr/>
        </p:nvSpPr>
        <p:spPr>
          <a:xfrm>
            <a:off x="9791700" y="5613400"/>
            <a:ext cx="22860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DD860-CF77-6755-FD39-D990813E6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"/>
          <a:stretch>
            <a:fillRect/>
          </a:stretch>
        </p:blipFill>
        <p:spPr bwMode="auto">
          <a:xfrm>
            <a:off x="1549196" y="2151543"/>
            <a:ext cx="2320160" cy="3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AF1FEE-BA04-0FF3-C494-6B6B17354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087" y="5678793"/>
            <a:ext cx="2385753" cy="6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42608-9D1A-2C0B-BD30-EAD7CB86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BC47DB-6DAB-8793-0340-A00F2137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Airdo Werwas, LLC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A9F7E-A2EF-0F0B-5BFD-53BC97C4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18" descr="First Amendment auditors put Whitfield County officials to the test |  Chattanooga Times Free Press">
            <a:extLst>
              <a:ext uri="{FF2B5EF4-FFF2-40B4-BE49-F238E27FC236}">
                <a16:creationId xmlns:a16="http://schemas.microsoft.com/office/drawing/2014/main" id="{2C4D2DB2-8EC4-8E59-993A-B5CE6B1A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5" y="1099176"/>
            <a:ext cx="3926100" cy="19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rst Amendment auditors sweep through local communities, 'harass and  humiliate' town officials on camera">
            <a:extLst>
              <a:ext uri="{FF2B5EF4-FFF2-40B4-BE49-F238E27FC236}">
                <a16:creationId xmlns:a16="http://schemas.microsoft.com/office/drawing/2014/main" id="{5E9774E5-3B9E-BA88-69DF-C8134535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85" y="1099175"/>
            <a:ext cx="3650280" cy="19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st Amendment Auditor' visits to Saginaw could prompt probes on assault  complaints | News | abc12.com">
            <a:extLst>
              <a:ext uri="{FF2B5EF4-FFF2-40B4-BE49-F238E27FC236}">
                <a16:creationId xmlns:a16="http://schemas.microsoft.com/office/drawing/2014/main" id="{8E609ACD-9B69-41D0-D24F-CAF5EDD0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65" y="1099177"/>
            <a:ext cx="3788770" cy="19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The amateur cameramen testing the limit of free speech in SC">
            <a:extLst>
              <a:ext uri="{FF2B5EF4-FFF2-40B4-BE49-F238E27FC236}">
                <a16:creationId xmlns:a16="http://schemas.microsoft.com/office/drawing/2014/main" id="{862DEEFB-B21E-6784-4D36-46CEFF9C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19" y="3158488"/>
            <a:ext cx="3322332" cy="19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Editorial: Auditors seek clickbait, not ensuring rights">
            <a:extLst>
              <a:ext uri="{FF2B5EF4-FFF2-40B4-BE49-F238E27FC236}">
                <a16:creationId xmlns:a16="http://schemas.microsoft.com/office/drawing/2014/main" id="{EAD0B394-3E81-F257-5D78-BF7D0AF0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0" y="3158489"/>
            <a:ext cx="3501722" cy="19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4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a First Amendment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5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noProof="0" dirty="0"/>
              <a:t>Relatively new social movement and form of activism</a:t>
            </a:r>
          </a:p>
          <a:p>
            <a:pPr marL="457200" lvl="1">
              <a:lnSpc>
                <a:spcPct val="15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b="0" i="0" u="none" strike="noStrike" baseline="0" noProof="0" dirty="0"/>
              <a:t>Individuals or groups enter and film on government property</a:t>
            </a:r>
          </a:p>
          <a:p>
            <a:pPr marL="914400" lvl="4">
              <a:lnSpc>
                <a:spcPct val="15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200" b="0" i="0" u="none" strike="noStrike" baseline="0" noProof="0" dirty="0"/>
              <a:t>To challenge y</a:t>
            </a:r>
            <a:r>
              <a:rPr lang="en-US" sz="2200" b="0" i="0" u="none" strike="noStrike" baseline="0" noProof="0" dirty="0">
                <a:ea typeface="Tahoma" panose="020B0604030504040204" pitchFamily="34" charset="0"/>
                <a:cs typeface="Tahoma" panose="020B0604030504040204" pitchFamily="34" charset="0"/>
              </a:rPr>
              <a:t>our knowledge and acceptance of their free speech rights </a:t>
            </a:r>
          </a:p>
          <a:p>
            <a:pPr marL="914400" lvl="4">
              <a:lnSpc>
                <a:spcPct val="15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sz="2200" b="0" i="0" u="none" strike="noStrike" baseline="0" noProof="0" dirty="0">
                <a:ea typeface="Tahoma" panose="020B0604030504040204" pitchFamily="34" charset="0"/>
                <a:cs typeface="Tahoma" panose="020B0604030504040204" pitchFamily="34" charset="0"/>
              </a:rPr>
              <a:t>By testing those limits and gauging your reactions.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830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D6BD-0E8F-373E-3402-5AFBA819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Growth &amp;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64E9-EAF0-2DB0-36CE-589C4A077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200000"/>
              </a:lnSpc>
            </a:pPr>
            <a:r>
              <a:rPr lang="en-US" noProof="0" dirty="0"/>
              <a:t>Started with police, expanded to other public employees.</a:t>
            </a:r>
          </a:p>
          <a:p>
            <a:pPr lvl="1">
              <a:lnSpc>
                <a:spcPct val="200000"/>
              </a:lnSpc>
            </a:pPr>
            <a:r>
              <a:rPr lang="en-US" noProof="0" dirty="0"/>
              <a:t>Courts affirm citizens’ right to film public officials.</a:t>
            </a:r>
          </a:p>
          <a:p>
            <a:pPr lvl="1">
              <a:lnSpc>
                <a:spcPct val="200000"/>
              </a:lnSpc>
            </a:pPr>
            <a:r>
              <a:rPr lang="en-US" noProof="0" dirty="0"/>
              <a:t>Smartphones and social media fueled rapid growth of audits.</a:t>
            </a:r>
          </a:p>
          <a:p>
            <a:endParaRPr lang="en-US" sz="2400" noProof="0" dirty="0"/>
          </a:p>
          <a:p>
            <a:endParaRPr lang="en-US" sz="24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8A4E7-FD43-60FE-E1F1-698AF196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AFC18-B361-78D8-08AF-4935E201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222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12D0-774C-B218-8062-2D833151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“Audit”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661B-E6F5-ED6D-CEC6-94A89D866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200000"/>
              </a:lnSpc>
              <a:buNone/>
            </a:pPr>
            <a:r>
              <a:rPr lang="en-US" sz="3000" b="0" i="0" u="none" strike="noStrike" baseline="0" noProof="0" dirty="0">
                <a:solidFill>
                  <a:srgbClr val="202122"/>
                </a:solidFill>
              </a:rPr>
              <a:t>Auditors commonly show up unannounced and:</a:t>
            </a:r>
          </a:p>
          <a:p>
            <a:pPr lvl="1">
              <a:lnSpc>
                <a:spcPct val="200000"/>
              </a:lnSpc>
            </a:pPr>
            <a:r>
              <a:rPr lang="en-US" sz="2800" noProof="0" dirty="0"/>
              <a:t>Film or photograph government sites and areas.</a:t>
            </a:r>
          </a:p>
          <a:p>
            <a:pPr lvl="1">
              <a:lnSpc>
                <a:spcPct val="200000"/>
              </a:lnSpc>
            </a:pPr>
            <a:r>
              <a:rPr lang="en-US" sz="2600" noProof="0" dirty="0">
                <a:solidFill>
                  <a:srgbClr val="202122"/>
                </a:solidFill>
              </a:rPr>
              <a:t>Se</a:t>
            </a:r>
            <a:r>
              <a:rPr lang="en-US" sz="2600" b="0" i="0" u="none" strike="noStrike" baseline="0" noProof="0" dirty="0">
                <a:solidFill>
                  <a:srgbClr val="000000"/>
                </a:solidFill>
              </a:rPr>
              <a:t>ek access to governmental records</a:t>
            </a:r>
            <a:endParaRPr lang="en-US" sz="2600" noProof="0" dirty="0">
              <a:solidFill>
                <a:srgbClr val="000000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2800" noProof="0" dirty="0"/>
              <a:t>Record officials, employees, and others in public spaces.</a:t>
            </a:r>
            <a:endParaRPr lang="en-US" sz="2600" b="0" i="0" u="none" strike="noStrike" baseline="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D534-3C0A-04BD-D8A7-32F1649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Airdo Werwas, LLC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04D7-4E15-1E86-E292-5C06FBE5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F2D0-31D8-466D-B305-9714956C240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781658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9" id="{609C1860-2700-41F7-935F-B49A344385DF}" vid="{8C401212-2A98-48AF-8D2D-43C185A3A9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Theme19</Template>
  <TotalTime>0</TotalTime>
  <Words>1931</Words>
  <Application>Microsoft Office PowerPoint</Application>
  <PresentationFormat>Widescreen</PresentationFormat>
  <Paragraphs>324</Paragraphs>
  <Slides>50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Tahoma</vt:lpstr>
      <vt:lpstr>Theme19</vt:lpstr>
      <vt:lpstr>First Amendment Audits </vt:lpstr>
      <vt:lpstr>Airdo Werwas, LLC</vt:lpstr>
      <vt:lpstr>Agenda</vt:lpstr>
      <vt:lpstr>PowerPoint Presentation</vt:lpstr>
      <vt:lpstr>PowerPoint Presentation</vt:lpstr>
      <vt:lpstr>PowerPoint Presentation</vt:lpstr>
      <vt:lpstr>What is a First Amendment Audit?</vt:lpstr>
      <vt:lpstr>Growth &amp; Evolution</vt:lpstr>
      <vt:lpstr>The “Audit” Process</vt:lpstr>
      <vt:lpstr>What to Expect?</vt:lpstr>
      <vt:lpstr>Motivations</vt:lpstr>
      <vt:lpstr>How to Make Money on…</vt:lpstr>
      <vt:lpstr>Channels</vt:lpstr>
      <vt:lpstr>Channels</vt:lpstr>
      <vt:lpstr>Channels</vt:lpstr>
      <vt:lpstr>Videos</vt:lpstr>
      <vt:lpstr>Videos</vt:lpstr>
      <vt:lpstr>Video here in Illinois</vt:lpstr>
      <vt:lpstr>Making the Grade</vt:lpstr>
      <vt:lpstr>Consequences of a “Fail”</vt:lpstr>
      <vt:lpstr>Consequences of a “Fail”</vt:lpstr>
      <vt:lpstr>Consequences of a “Fail”</vt:lpstr>
      <vt:lpstr>The “Domino Effect”</vt:lpstr>
      <vt:lpstr>Legal Landscape</vt:lpstr>
      <vt:lpstr>The First Amendment</vt:lpstr>
      <vt:lpstr>The First Amendment</vt:lpstr>
      <vt:lpstr>The Right to Record</vt:lpstr>
      <vt:lpstr>Early Roots &amp; Precedents</vt:lpstr>
      <vt:lpstr>Glik v. Cunniffe (1st Cir. 2007)</vt:lpstr>
      <vt:lpstr>Berge v. Gloucester S.D. (1st Cir. 2007)</vt:lpstr>
      <vt:lpstr>Rights are Not Absolute!</vt:lpstr>
      <vt:lpstr>Government Property Ownership</vt:lpstr>
      <vt:lpstr>The Importance of Location</vt:lpstr>
      <vt:lpstr>Traditional Public Forums</vt:lpstr>
      <vt:lpstr>Designated Public Forums</vt:lpstr>
      <vt:lpstr>Non-Public Forums</vt:lpstr>
      <vt:lpstr>Restrictions on Speech </vt:lpstr>
      <vt:lpstr>Restrictions on Filming </vt:lpstr>
      <vt:lpstr>Protected Privacy Interests</vt:lpstr>
      <vt:lpstr>Practical Considerations</vt:lpstr>
      <vt:lpstr>Practical Considerations</vt:lpstr>
      <vt:lpstr>Practical Considerations</vt:lpstr>
      <vt:lpstr>Practical Considerations</vt:lpstr>
      <vt:lpstr>Practical Considerations</vt:lpstr>
      <vt:lpstr>Practical Considerations</vt:lpstr>
      <vt:lpstr>Final Advice</vt:lpstr>
      <vt:lpstr>What Would a Jury Do?</vt:lpstr>
      <vt:lpstr>Personal Interaction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2026-03-05T21:42:31Z</dcterms:created>
  <dcterms:modified xsi:type="dcterms:W3CDTF">2026-03-05T21:43:03Z</dcterms:modified>
</cp:coreProperties>
</file>