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89" r:id="rId3"/>
    <p:sldId id="257" r:id="rId4"/>
    <p:sldId id="261" r:id="rId5"/>
    <p:sldId id="262" r:id="rId6"/>
    <p:sldId id="258" r:id="rId7"/>
    <p:sldId id="285" r:id="rId8"/>
    <p:sldId id="265" r:id="rId9"/>
    <p:sldId id="266" r:id="rId10"/>
    <p:sldId id="287" r:id="rId11"/>
    <p:sldId id="271" r:id="rId12"/>
    <p:sldId id="270" r:id="rId13"/>
    <p:sldId id="295" r:id="rId14"/>
    <p:sldId id="274" r:id="rId15"/>
    <p:sldId id="281" r:id="rId16"/>
    <p:sldId id="268" r:id="rId17"/>
    <p:sldId id="273" r:id="rId18"/>
    <p:sldId id="275" r:id="rId19"/>
    <p:sldId id="276" r:id="rId20"/>
    <p:sldId id="297" r:id="rId21"/>
    <p:sldId id="296" r:id="rId22"/>
    <p:sldId id="286" r:id="rId23"/>
    <p:sldId id="291" r:id="rId24"/>
    <p:sldId id="292" r:id="rId25"/>
    <p:sldId id="278" r:id="rId26"/>
    <p:sldId id="27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691B84-4814-4156-B1E6-985BCA628929}" v="6" dt="2024-11-01T21:44:38.5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6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61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recordsmgt@ILSOS.GOV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mailto:recordsmgt@ILSOS.GOV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CF2DCA-76D1-401B-B8BC-E1C42036A20B}" type="doc">
      <dgm:prSet loTypeId="urn:microsoft.com/office/officeart/2018/5/layout/IconLeafLabelList" loCatId="icon" qsTypeId="urn:microsoft.com/office/officeart/2005/8/quickstyle/simple5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720BDC0-982B-470D-992D-6FF77682D96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Web Search: local records disposal certificate </a:t>
          </a:r>
          <a:r>
            <a:rPr lang="en-US" dirty="0" err="1"/>
            <a:t>illinois</a:t>
          </a:r>
          <a:endParaRPr lang="en-US" dirty="0"/>
        </a:p>
      </dgm:t>
    </dgm:pt>
    <dgm:pt modelId="{86D9FA54-54A2-47E3-9455-8F32C2F7FFC4}" type="parTrans" cxnId="{CB7286A0-DAD3-4581-962D-99C73EA053BA}">
      <dgm:prSet/>
      <dgm:spPr/>
      <dgm:t>
        <a:bodyPr/>
        <a:lstStyle/>
        <a:p>
          <a:endParaRPr lang="en-US"/>
        </a:p>
      </dgm:t>
    </dgm:pt>
    <dgm:pt modelId="{5671C6A1-C7D0-4925-9CAA-A9B777FABFC9}" type="sibTrans" cxnId="{CB7286A0-DAD3-4581-962D-99C73EA053BA}">
      <dgm:prSet phldrT="1"/>
      <dgm:spPr/>
      <dgm:t>
        <a:bodyPr/>
        <a:lstStyle/>
        <a:p>
          <a:endParaRPr lang="en-US"/>
        </a:p>
      </dgm:t>
    </dgm:pt>
    <dgm:pt modelId="{27CA9ECD-73A0-47B9-A06B-7F4208C81E9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Download  disposal certificate And supplemental page</a:t>
          </a:r>
        </a:p>
      </dgm:t>
    </dgm:pt>
    <dgm:pt modelId="{2DA414A1-23E5-4992-883B-25EABC6AA9ED}" type="parTrans" cxnId="{7A29C951-297B-427F-81A3-97F90F9A5551}">
      <dgm:prSet/>
      <dgm:spPr/>
      <dgm:t>
        <a:bodyPr/>
        <a:lstStyle/>
        <a:p>
          <a:endParaRPr lang="en-US"/>
        </a:p>
      </dgm:t>
    </dgm:pt>
    <dgm:pt modelId="{6E7F1EA6-C8B0-4465-8F15-32F4B968073F}" type="sibTrans" cxnId="{7A29C951-297B-427F-81A3-97F90F9A5551}">
      <dgm:prSet phldrT="2"/>
      <dgm:spPr/>
      <dgm:t>
        <a:bodyPr/>
        <a:lstStyle/>
        <a:p>
          <a:endParaRPr lang="en-US"/>
        </a:p>
      </dgm:t>
    </dgm:pt>
    <dgm:pt modelId="{E218DBEB-D161-4D68-A963-0B5B6121FDC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Save to your computer and use those files so you can reuse them for  next year. </a:t>
          </a:r>
        </a:p>
      </dgm:t>
    </dgm:pt>
    <dgm:pt modelId="{4349E1C6-D21D-4164-9915-888DA1042814}" type="parTrans" cxnId="{C3246D7B-958F-428B-93FE-7B8E0CE119CD}">
      <dgm:prSet/>
      <dgm:spPr/>
      <dgm:t>
        <a:bodyPr/>
        <a:lstStyle/>
        <a:p>
          <a:endParaRPr lang="en-US"/>
        </a:p>
      </dgm:t>
    </dgm:pt>
    <dgm:pt modelId="{EAE7BEC8-F572-4AE2-8B63-6B8B00198D13}" type="sibTrans" cxnId="{C3246D7B-958F-428B-93FE-7B8E0CE119CD}">
      <dgm:prSet phldrT="3"/>
      <dgm:spPr/>
      <dgm:t>
        <a:bodyPr/>
        <a:lstStyle/>
        <a:p>
          <a:endParaRPr lang="en-US"/>
        </a:p>
      </dgm:t>
    </dgm:pt>
    <dgm:pt modelId="{F05BA751-638A-4072-9C5C-506E729E6777}" type="pres">
      <dgm:prSet presAssocID="{74CF2DCA-76D1-401B-B8BC-E1C42036A20B}" presName="root" presStyleCnt="0">
        <dgm:presLayoutVars>
          <dgm:dir/>
          <dgm:resizeHandles val="exact"/>
        </dgm:presLayoutVars>
      </dgm:prSet>
      <dgm:spPr/>
    </dgm:pt>
    <dgm:pt modelId="{5C3DA275-D346-4EB4-B7CC-CEAF96FC877E}" type="pres">
      <dgm:prSet presAssocID="{C720BDC0-982B-470D-992D-6FF77682D96D}" presName="compNode" presStyleCnt="0"/>
      <dgm:spPr/>
    </dgm:pt>
    <dgm:pt modelId="{B8AEEA7D-8D03-4A74-8752-7D400C510F63}" type="pres">
      <dgm:prSet presAssocID="{C720BDC0-982B-470D-992D-6FF77682D96D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  <a:solidFill>
          <a:schemeClr val="accent6"/>
        </a:solidFill>
      </dgm:spPr>
    </dgm:pt>
    <dgm:pt modelId="{A4DA4895-E8AE-4B1F-9E45-B370F465021E}" type="pres">
      <dgm:prSet presAssocID="{C720BDC0-982B-470D-992D-6FF77682D96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0222AD3-7635-4B97-8A5E-2AA337348600}" type="pres">
      <dgm:prSet presAssocID="{C720BDC0-982B-470D-992D-6FF77682D96D}" presName="spaceRect" presStyleCnt="0"/>
      <dgm:spPr/>
    </dgm:pt>
    <dgm:pt modelId="{B32FA404-327C-4596-86C7-5F451928027C}" type="pres">
      <dgm:prSet presAssocID="{C720BDC0-982B-470D-992D-6FF77682D96D}" presName="textRect" presStyleLbl="revTx" presStyleIdx="0" presStyleCnt="3">
        <dgm:presLayoutVars>
          <dgm:chMax val="1"/>
          <dgm:chPref val="1"/>
        </dgm:presLayoutVars>
      </dgm:prSet>
      <dgm:spPr/>
    </dgm:pt>
    <dgm:pt modelId="{B8FD11E0-DC56-429B-B890-5A45709E8886}" type="pres">
      <dgm:prSet presAssocID="{5671C6A1-C7D0-4925-9CAA-A9B777FABFC9}" presName="sibTrans" presStyleCnt="0"/>
      <dgm:spPr/>
    </dgm:pt>
    <dgm:pt modelId="{85824782-9E90-4325-A3D2-7DFBF4E8CCD4}" type="pres">
      <dgm:prSet presAssocID="{27CA9ECD-73A0-47B9-A06B-7F4208C81E9F}" presName="compNode" presStyleCnt="0"/>
      <dgm:spPr/>
    </dgm:pt>
    <dgm:pt modelId="{867BCFDB-1837-443F-8330-B079AB7A07C1}" type="pres">
      <dgm:prSet presAssocID="{27CA9ECD-73A0-47B9-A06B-7F4208C81E9F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  <a:solidFill>
          <a:schemeClr val="accent5"/>
        </a:solidFill>
      </dgm:spPr>
    </dgm:pt>
    <dgm:pt modelId="{0003B80E-694D-4A23-B21D-3CE9ABAA139E}" type="pres">
      <dgm:prSet presAssocID="{27CA9ECD-73A0-47B9-A06B-7F4208C81E9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load"/>
        </a:ext>
      </dgm:extLst>
    </dgm:pt>
    <dgm:pt modelId="{E5D5CB43-692B-40E5-A49C-C97A08672152}" type="pres">
      <dgm:prSet presAssocID="{27CA9ECD-73A0-47B9-A06B-7F4208C81E9F}" presName="spaceRect" presStyleCnt="0"/>
      <dgm:spPr/>
    </dgm:pt>
    <dgm:pt modelId="{99733734-BB48-49A8-90D3-FF11B20146AF}" type="pres">
      <dgm:prSet presAssocID="{27CA9ECD-73A0-47B9-A06B-7F4208C81E9F}" presName="textRect" presStyleLbl="revTx" presStyleIdx="1" presStyleCnt="3">
        <dgm:presLayoutVars>
          <dgm:chMax val="1"/>
          <dgm:chPref val="1"/>
        </dgm:presLayoutVars>
      </dgm:prSet>
      <dgm:spPr/>
    </dgm:pt>
    <dgm:pt modelId="{0C7DEDB7-2C4D-40F9-A6A2-305C2F96B338}" type="pres">
      <dgm:prSet presAssocID="{6E7F1EA6-C8B0-4465-8F15-32F4B968073F}" presName="sibTrans" presStyleCnt="0"/>
      <dgm:spPr/>
    </dgm:pt>
    <dgm:pt modelId="{CB19D2DE-AD14-4B9D-BEAA-A3B2FF10F73E}" type="pres">
      <dgm:prSet presAssocID="{E218DBEB-D161-4D68-A963-0B5B6121FDCA}" presName="compNode" presStyleCnt="0"/>
      <dgm:spPr/>
    </dgm:pt>
    <dgm:pt modelId="{545A6440-FD99-4863-A8B7-9DAA51C980CE}" type="pres">
      <dgm:prSet presAssocID="{E218DBEB-D161-4D68-A963-0B5B6121FDCA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  <a:solidFill>
          <a:schemeClr val="accent4"/>
        </a:solidFill>
      </dgm:spPr>
    </dgm:pt>
    <dgm:pt modelId="{D7E7FEF6-DAA8-49BD-97A9-14DE603FB1E9}" type="pres">
      <dgm:prSet presAssocID="{E218DBEB-D161-4D68-A963-0B5B6121FDC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sk"/>
        </a:ext>
      </dgm:extLst>
    </dgm:pt>
    <dgm:pt modelId="{EFCE5271-5247-441A-AE88-CCE9E9133441}" type="pres">
      <dgm:prSet presAssocID="{E218DBEB-D161-4D68-A963-0B5B6121FDCA}" presName="spaceRect" presStyleCnt="0"/>
      <dgm:spPr/>
    </dgm:pt>
    <dgm:pt modelId="{677EFE7B-5FD5-49B0-A3C9-FBD6815F050A}" type="pres">
      <dgm:prSet presAssocID="{E218DBEB-D161-4D68-A963-0B5B6121FDC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A29C951-297B-427F-81A3-97F90F9A5551}" srcId="{74CF2DCA-76D1-401B-B8BC-E1C42036A20B}" destId="{27CA9ECD-73A0-47B9-A06B-7F4208C81E9F}" srcOrd="1" destOrd="0" parTransId="{2DA414A1-23E5-4992-883B-25EABC6AA9ED}" sibTransId="{6E7F1EA6-C8B0-4465-8F15-32F4B968073F}"/>
    <dgm:cxn modelId="{A29EF575-2D05-48A2-9F79-90DC9CE49CD6}" type="presOf" srcId="{27CA9ECD-73A0-47B9-A06B-7F4208C81E9F}" destId="{99733734-BB48-49A8-90D3-FF11B20146AF}" srcOrd="0" destOrd="0" presId="urn:microsoft.com/office/officeart/2018/5/layout/IconLeafLabelList"/>
    <dgm:cxn modelId="{C3246D7B-958F-428B-93FE-7B8E0CE119CD}" srcId="{74CF2DCA-76D1-401B-B8BC-E1C42036A20B}" destId="{E218DBEB-D161-4D68-A963-0B5B6121FDCA}" srcOrd="2" destOrd="0" parTransId="{4349E1C6-D21D-4164-9915-888DA1042814}" sibTransId="{EAE7BEC8-F572-4AE2-8B63-6B8B00198D13}"/>
    <dgm:cxn modelId="{1E691280-C1B7-4CFC-9A6A-4BC02C090B10}" type="presOf" srcId="{C720BDC0-982B-470D-992D-6FF77682D96D}" destId="{B32FA404-327C-4596-86C7-5F451928027C}" srcOrd="0" destOrd="0" presId="urn:microsoft.com/office/officeart/2018/5/layout/IconLeafLabelList"/>
    <dgm:cxn modelId="{14ECCA86-E954-4F81-AC26-C341D19D19FB}" type="presOf" srcId="{E218DBEB-D161-4D68-A963-0B5B6121FDCA}" destId="{677EFE7B-5FD5-49B0-A3C9-FBD6815F050A}" srcOrd="0" destOrd="0" presId="urn:microsoft.com/office/officeart/2018/5/layout/IconLeafLabelList"/>
    <dgm:cxn modelId="{CB7286A0-DAD3-4581-962D-99C73EA053BA}" srcId="{74CF2DCA-76D1-401B-B8BC-E1C42036A20B}" destId="{C720BDC0-982B-470D-992D-6FF77682D96D}" srcOrd="0" destOrd="0" parTransId="{86D9FA54-54A2-47E3-9455-8F32C2F7FFC4}" sibTransId="{5671C6A1-C7D0-4925-9CAA-A9B777FABFC9}"/>
    <dgm:cxn modelId="{5FEA97D2-67ED-435D-B94E-45DE5452FD44}" type="presOf" srcId="{74CF2DCA-76D1-401B-B8BC-E1C42036A20B}" destId="{F05BA751-638A-4072-9C5C-506E729E6777}" srcOrd="0" destOrd="0" presId="urn:microsoft.com/office/officeart/2018/5/layout/IconLeafLabelList"/>
    <dgm:cxn modelId="{A644F7EA-C075-4379-80D2-B97938E15DD5}" type="presParOf" srcId="{F05BA751-638A-4072-9C5C-506E729E6777}" destId="{5C3DA275-D346-4EB4-B7CC-CEAF96FC877E}" srcOrd="0" destOrd="0" presId="urn:microsoft.com/office/officeart/2018/5/layout/IconLeafLabelList"/>
    <dgm:cxn modelId="{1AB83802-32EE-4938-9040-4C714922ED85}" type="presParOf" srcId="{5C3DA275-D346-4EB4-B7CC-CEAF96FC877E}" destId="{B8AEEA7D-8D03-4A74-8752-7D400C510F63}" srcOrd="0" destOrd="0" presId="urn:microsoft.com/office/officeart/2018/5/layout/IconLeafLabelList"/>
    <dgm:cxn modelId="{194FD895-6029-4810-A903-01A8E7B15E84}" type="presParOf" srcId="{5C3DA275-D346-4EB4-B7CC-CEAF96FC877E}" destId="{A4DA4895-E8AE-4B1F-9E45-B370F465021E}" srcOrd="1" destOrd="0" presId="urn:microsoft.com/office/officeart/2018/5/layout/IconLeafLabelList"/>
    <dgm:cxn modelId="{70B94275-ABC4-4DD9-B34D-14E67B063EDF}" type="presParOf" srcId="{5C3DA275-D346-4EB4-B7CC-CEAF96FC877E}" destId="{90222AD3-7635-4B97-8A5E-2AA337348600}" srcOrd="2" destOrd="0" presId="urn:microsoft.com/office/officeart/2018/5/layout/IconLeafLabelList"/>
    <dgm:cxn modelId="{19F1DA33-7044-442F-A058-7407CC508504}" type="presParOf" srcId="{5C3DA275-D346-4EB4-B7CC-CEAF96FC877E}" destId="{B32FA404-327C-4596-86C7-5F451928027C}" srcOrd="3" destOrd="0" presId="urn:microsoft.com/office/officeart/2018/5/layout/IconLeafLabelList"/>
    <dgm:cxn modelId="{50B4BBAE-A565-4251-B107-8292277E7C72}" type="presParOf" srcId="{F05BA751-638A-4072-9C5C-506E729E6777}" destId="{B8FD11E0-DC56-429B-B890-5A45709E8886}" srcOrd="1" destOrd="0" presId="urn:microsoft.com/office/officeart/2018/5/layout/IconLeafLabelList"/>
    <dgm:cxn modelId="{2FACF47D-DBDD-4222-85E3-3EF34AFF25D7}" type="presParOf" srcId="{F05BA751-638A-4072-9C5C-506E729E6777}" destId="{85824782-9E90-4325-A3D2-7DFBF4E8CCD4}" srcOrd="2" destOrd="0" presId="urn:microsoft.com/office/officeart/2018/5/layout/IconLeafLabelList"/>
    <dgm:cxn modelId="{DE7D15CD-F2A9-4A4E-89EA-BCA475303F4D}" type="presParOf" srcId="{85824782-9E90-4325-A3D2-7DFBF4E8CCD4}" destId="{867BCFDB-1837-443F-8330-B079AB7A07C1}" srcOrd="0" destOrd="0" presId="urn:microsoft.com/office/officeart/2018/5/layout/IconLeafLabelList"/>
    <dgm:cxn modelId="{01913C43-72E6-4B7C-BF92-723598A1B8B7}" type="presParOf" srcId="{85824782-9E90-4325-A3D2-7DFBF4E8CCD4}" destId="{0003B80E-694D-4A23-B21D-3CE9ABAA139E}" srcOrd="1" destOrd="0" presId="urn:microsoft.com/office/officeart/2018/5/layout/IconLeafLabelList"/>
    <dgm:cxn modelId="{9BD90FD7-CB23-4051-9170-BE782F5D8A62}" type="presParOf" srcId="{85824782-9E90-4325-A3D2-7DFBF4E8CCD4}" destId="{E5D5CB43-692B-40E5-A49C-C97A08672152}" srcOrd="2" destOrd="0" presId="urn:microsoft.com/office/officeart/2018/5/layout/IconLeafLabelList"/>
    <dgm:cxn modelId="{2CFA3032-716D-4185-83AD-F8AF217E5073}" type="presParOf" srcId="{85824782-9E90-4325-A3D2-7DFBF4E8CCD4}" destId="{99733734-BB48-49A8-90D3-FF11B20146AF}" srcOrd="3" destOrd="0" presId="urn:microsoft.com/office/officeart/2018/5/layout/IconLeafLabelList"/>
    <dgm:cxn modelId="{B0E3CFA6-6AD6-478C-AD24-097D38A36D9B}" type="presParOf" srcId="{F05BA751-638A-4072-9C5C-506E729E6777}" destId="{0C7DEDB7-2C4D-40F9-A6A2-305C2F96B338}" srcOrd="3" destOrd="0" presId="urn:microsoft.com/office/officeart/2018/5/layout/IconLeafLabelList"/>
    <dgm:cxn modelId="{5E20E34C-CEEE-46C4-BC86-1F33DC398C30}" type="presParOf" srcId="{F05BA751-638A-4072-9C5C-506E729E6777}" destId="{CB19D2DE-AD14-4B9D-BEAA-A3B2FF10F73E}" srcOrd="4" destOrd="0" presId="urn:microsoft.com/office/officeart/2018/5/layout/IconLeafLabelList"/>
    <dgm:cxn modelId="{F913458B-EEC0-44D4-A886-AEB2E8D9359D}" type="presParOf" srcId="{CB19D2DE-AD14-4B9D-BEAA-A3B2FF10F73E}" destId="{545A6440-FD99-4863-A8B7-9DAA51C980CE}" srcOrd="0" destOrd="0" presId="urn:microsoft.com/office/officeart/2018/5/layout/IconLeafLabelList"/>
    <dgm:cxn modelId="{AF8BB8CF-C4E4-4DE5-AC3F-D1B646D5A38E}" type="presParOf" srcId="{CB19D2DE-AD14-4B9D-BEAA-A3B2FF10F73E}" destId="{D7E7FEF6-DAA8-49BD-97A9-14DE603FB1E9}" srcOrd="1" destOrd="0" presId="urn:microsoft.com/office/officeart/2018/5/layout/IconLeafLabelList"/>
    <dgm:cxn modelId="{2584224E-36CD-4BF0-86EB-127B85BC1E3F}" type="presParOf" srcId="{CB19D2DE-AD14-4B9D-BEAA-A3B2FF10F73E}" destId="{EFCE5271-5247-441A-AE88-CCE9E9133441}" srcOrd="2" destOrd="0" presId="urn:microsoft.com/office/officeart/2018/5/layout/IconLeafLabelList"/>
    <dgm:cxn modelId="{8DE1AE9D-2F84-4D6E-BD13-FA0ED241238A}" type="presParOf" srcId="{CB19D2DE-AD14-4B9D-BEAA-A3B2FF10F73E}" destId="{677EFE7B-5FD5-49B0-A3C9-FBD6815F050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80B069-7F3F-4BBB-B687-F5C3CF09BFB1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4BA5022-C272-4F40-AA33-DA9C5EE74DFF}">
      <dgm:prSet/>
      <dgm:spPr/>
      <dgm:t>
        <a:bodyPr/>
        <a:lstStyle/>
        <a:p>
          <a:r>
            <a:rPr lang="en-US" dirty="0"/>
            <a:t>Print your disposal certificate &amp; hand-sign</a:t>
          </a:r>
        </a:p>
      </dgm:t>
    </dgm:pt>
    <dgm:pt modelId="{FE5D9611-2162-4580-B7AF-AAB53CCF4860}" type="parTrans" cxnId="{AC6DF6DF-7901-462C-B8CD-645E358BB208}">
      <dgm:prSet/>
      <dgm:spPr/>
      <dgm:t>
        <a:bodyPr/>
        <a:lstStyle/>
        <a:p>
          <a:endParaRPr lang="en-US"/>
        </a:p>
      </dgm:t>
    </dgm:pt>
    <dgm:pt modelId="{81381DCD-5AFE-435F-9FAF-6DC6645014E6}" type="sibTrans" cxnId="{AC6DF6DF-7901-462C-B8CD-645E358BB208}">
      <dgm:prSet/>
      <dgm:spPr/>
      <dgm:t>
        <a:bodyPr/>
        <a:lstStyle/>
        <a:p>
          <a:endParaRPr lang="en-US"/>
        </a:p>
      </dgm:t>
    </dgm:pt>
    <dgm:pt modelId="{37DCEB46-76C2-4FAE-9676-C762255D523A}">
      <dgm:prSet/>
      <dgm:spPr/>
      <dgm:t>
        <a:bodyPr/>
        <a:lstStyle/>
        <a:p>
          <a:r>
            <a:rPr lang="en-US"/>
            <a:t>Scan and email to </a:t>
          </a:r>
          <a:r>
            <a:rPr lang="en-US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recordsmgt@ILSOS.GOV</a:t>
          </a:r>
          <a:endParaRPr lang="en-US" dirty="0"/>
        </a:p>
      </dgm:t>
    </dgm:pt>
    <dgm:pt modelId="{ADB72F2B-2011-494F-8800-22E0D6F02AB2}" type="parTrans" cxnId="{6044D88B-62E1-47B1-98CB-BFBC72D3BFD0}">
      <dgm:prSet/>
      <dgm:spPr/>
      <dgm:t>
        <a:bodyPr/>
        <a:lstStyle/>
        <a:p>
          <a:endParaRPr lang="en-US"/>
        </a:p>
      </dgm:t>
    </dgm:pt>
    <dgm:pt modelId="{B71F417B-929F-48BA-8BB4-2FB6AD5DA173}" type="sibTrans" cxnId="{6044D88B-62E1-47B1-98CB-BFBC72D3BFD0}">
      <dgm:prSet/>
      <dgm:spPr/>
      <dgm:t>
        <a:bodyPr/>
        <a:lstStyle/>
        <a:p>
          <a:endParaRPr lang="en-US"/>
        </a:p>
      </dgm:t>
    </dgm:pt>
    <dgm:pt modelId="{1AE52F28-7FBC-444C-9A18-C3BF6AEA0925}">
      <dgm:prSet/>
      <dgm:spPr/>
      <dgm:t>
        <a:bodyPr/>
        <a:lstStyle/>
        <a:p>
          <a:r>
            <a:rPr lang="en-US" dirty="0"/>
            <a:t>Certificate is approved </a:t>
          </a:r>
          <a:br>
            <a:rPr lang="en-US" dirty="0"/>
          </a:br>
          <a:r>
            <a:rPr lang="en-US" dirty="0"/>
            <a:t>or rejected &amp; returned</a:t>
          </a:r>
        </a:p>
      </dgm:t>
    </dgm:pt>
    <dgm:pt modelId="{CC19078D-EE82-45EF-8848-B8010D50BBD5}" type="parTrans" cxnId="{250103BE-CC0B-4852-A531-5E055C22C66E}">
      <dgm:prSet/>
      <dgm:spPr/>
      <dgm:t>
        <a:bodyPr/>
        <a:lstStyle/>
        <a:p>
          <a:endParaRPr lang="en-US"/>
        </a:p>
      </dgm:t>
    </dgm:pt>
    <dgm:pt modelId="{BFC1FC4E-C147-4F1C-B0DB-702CF99720D2}" type="sibTrans" cxnId="{250103BE-CC0B-4852-A531-5E055C22C66E}">
      <dgm:prSet/>
      <dgm:spPr/>
      <dgm:t>
        <a:bodyPr/>
        <a:lstStyle/>
        <a:p>
          <a:endParaRPr lang="en-US"/>
        </a:p>
      </dgm:t>
    </dgm:pt>
    <dgm:pt modelId="{200E9A19-A862-4676-9855-32BCBD9C1F4D}">
      <dgm:prSet/>
      <dgm:spPr/>
      <dgm:t>
        <a:bodyPr/>
        <a:lstStyle/>
        <a:p>
          <a:r>
            <a:rPr lang="en-US" dirty="0"/>
            <a:t>Plan to dispose of the records on or after the disposal date on the certificate </a:t>
          </a:r>
        </a:p>
      </dgm:t>
    </dgm:pt>
    <dgm:pt modelId="{F40353E9-2523-4A1F-9783-2DC6F2BB16D9}" type="parTrans" cxnId="{82862FF1-F00E-4514-9787-8DBD5374FFBD}">
      <dgm:prSet/>
      <dgm:spPr/>
      <dgm:t>
        <a:bodyPr/>
        <a:lstStyle/>
        <a:p>
          <a:endParaRPr lang="en-US"/>
        </a:p>
      </dgm:t>
    </dgm:pt>
    <dgm:pt modelId="{B705EF0B-BBDD-4DE3-B5B3-A756A42E2BB4}" type="sibTrans" cxnId="{82862FF1-F00E-4514-9787-8DBD5374FFBD}">
      <dgm:prSet/>
      <dgm:spPr/>
      <dgm:t>
        <a:bodyPr/>
        <a:lstStyle/>
        <a:p>
          <a:endParaRPr lang="en-US"/>
        </a:p>
      </dgm:t>
    </dgm:pt>
    <dgm:pt modelId="{3EB3A62A-8255-4CF4-A4D1-82C9442EC1C1}">
      <dgm:prSet/>
      <dgm:spPr/>
      <dgm:t>
        <a:bodyPr/>
        <a:lstStyle/>
        <a:p>
          <a:r>
            <a:rPr lang="en-US" dirty="0"/>
            <a:t>Print and file the received Disposal Certificate with your APP &amp; keep permanently </a:t>
          </a:r>
        </a:p>
      </dgm:t>
    </dgm:pt>
    <dgm:pt modelId="{849D714B-E855-461F-A077-A18BB27E56B1}" type="parTrans" cxnId="{79FE1A46-4737-4BCE-80EA-CD0FC3E8DF6F}">
      <dgm:prSet/>
      <dgm:spPr/>
      <dgm:t>
        <a:bodyPr/>
        <a:lstStyle/>
        <a:p>
          <a:endParaRPr lang="en-US"/>
        </a:p>
      </dgm:t>
    </dgm:pt>
    <dgm:pt modelId="{FB59F653-FDB3-4803-944A-2EB6D3B7C359}" type="sibTrans" cxnId="{79FE1A46-4737-4BCE-80EA-CD0FC3E8DF6F}">
      <dgm:prSet/>
      <dgm:spPr/>
      <dgm:t>
        <a:bodyPr/>
        <a:lstStyle/>
        <a:p>
          <a:endParaRPr lang="en-US"/>
        </a:p>
      </dgm:t>
    </dgm:pt>
    <dgm:pt modelId="{7AEB556F-D45B-4B55-9C51-253D289E34C2}">
      <dgm:prSet/>
      <dgm:spPr/>
      <dgm:t>
        <a:bodyPr/>
        <a:lstStyle/>
        <a:p>
          <a:r>
            <a:rPr lang="en-US" dirty="0"/>
            <a:t>Follow </a:t>
          </a:r>
          <a:r>
            <a:rPr lang="en-US" dirty="0" err="1"/>
            <a:t>JCAR</a:t>
          </a:r>
          <a:r>
            <a:rPr lang="en-US" dirty="0"/>
            <a:t> guidelines for proper disposal methods</a:t>
          </a:r>
        </a:p>
      </dgm:t>
    </dgm:pt>
    <dgm:pt modelId="{A7C15A2E-82B5-413C-9795-A73B480CDFC1}" type="parTrans" cxnId="{A17E6A8E-1644-4633-A53D-0C5025578D15}">
      <dgm:prSet/>
      <dgm:spPr/>
      <dgm:t>
        <a:bodyPr/>
        <a:lstStyle/>
        <a:p>
          <a:endParaRPr lang="en-US"/>
        </a:p>
      </dgm:t>
    </dgm:pt>
    <dgm:pt modelId="{46444999-A07D-4BF9-8B31-EB2F2ABD8A65}" type="sibTrans" cxnId="{A17E6A8E-1644-4633-A53D-0C5025578D15}">
      <dgm:prSet/>
      <dgm:spPr/>
      <dgm:t>
        <a:bodyPr/>
        <a:lstStyle/>
        <a:p>
          <a:endParaRPr lang="en-US"/>
        </a:p>
      </dgm:t>
    </dgm:pt>
    <dgm:pt modelId="{62A0548A-96E7-4740-BBDE-E4FE57D2B5B1}" type="pres">
      <dgm:prSet presAssocID="{8480B069-7F3F-4BBB-B687-F5C3CF09BFB1}" presName="diagram" presStyleCnt="0">
        <dgm:presLayoutVars>
          <dgm:dir/>
          <dgm:resizeHandles val="exact"/>
        </dgm:presLayoutVars>
      </dgm:prSet>
      <dgm:spPr/>
    </dgm:pt>
    <dgm:pt modelId="{56466EF0-6515-4DA1-837F-777122C62FBD}" type="pres">
      <dgm:prSet presAssocID="{54BA5022-C272-4F40-AA33-DA9C5EE74DFF}" presName="node" presStyleLbl="node1" presStyleIdx="0" presStyleCnt="6">
        <dgm:presLayoutVars>
          <dgm:bulletEnabled val="1"/>
        </dgm:presLayoutVars>
      </dgm:prSet>
      <dgm:spPr/>
    </dgm:pt>
    <dgm:pt modelId="{71D208DA-5757-494F-B722-17A14F6EE7DA}" type="pres">
      <dgm:prSet presAssocID="{81381DCD-5AFE-435F-9FAF-6DC6645014E6}" presName="sibTrans" presStyleCnt="0"/>
      <dgm:spPr/>
    </dgm:pt>
    <dgm:pt modelId="{B69C8710-9759-4738-B58C-9DD03A321598}" type="pres">
      <dgm:prSet presAssocID="{37DCEB46-76C2-4FAE-9676-C762255D523A}" presName="node" presStyleLbl="node1" presStyleIdx="1" presStyleCnt="6">
        <dgm:presLayoutVars>
          <dgm:bulletEnabled val="1"/>
        </dgm:presLayoutVars>
      </dgm:prSet>
      <dgm:spPr/>
    </dgm:pt>
    <dgm:pt modelId="{10DFA72A-0CEF-4EF1-8BAB-159AB007B2D8}" type="pres">
      <dgm:prSet presAssocID="{B71F417B-929F-48BA-8BB4-2FB6AD5DA173}" presName="sibTrans" presStyleCnt="0"/>
      <dgm:spPr/>
    </dgm:pt>
    <dgm:pt modelId="{9BCFDE73-F135-4043-9C05-7FC5FFED0C7B}" type="pres">
      <dgm:prSet presAssocID="{1AE52F28-7FBC-444C-9A18-C3BF6AEA0925}" presName="node" presStyleLbl="node1" presStyleIdx="2" presStyleCnt="6">
        <dgm:presLayoutVars>
          <dgm:bulletEnabled val="1"/>
        </dgm:presLayoutVars>
      </dgm:prSet>
      <dgm:spPr/>
    </dgm:pt>
    <dgm:pt modelId="{31147F12-844B-4BBF-BBE2-95A992ADC0B0}" type="pres">
      <dgm:prSet presAssocID="{BFC1FC4E-C147-4F1C-B0DB-702CF99720D2}" presName="sibTrans" presStyleCnt="0"/>
      <dgm:spPr/>
    </dgm:pt>
    <dgm:pt modelId="{FCFD6E1D-51A1-4563-81CE-7E1C0847780D}" type="pres">
      <dgm:prSet presAssocID="{200E9A19-A862-4676-9855-32BCBD9C1F4D}" presName="node" presStyleLbl="node1" presStyleIdx="3" presStyleCnt="6">
        <dgm:presLayoutVars>
          <dgm:bulletEnabled val="1"/>
        </dgm:presLayoutVars>
      </dgm:prSet>
      <dgm:spPr/>
    </dgm:pt>
    <dgm:pt modelId="{17D4D1A7-72FF-4D17-94D3-20B65C398808}" type="pres">
      <dgm:prSet presAssocID="{B705EF0B-BBDD-4DE3-B5B3-A756A42E2BB4}" presName="sibTrans" presStyleCnt="0"/>
      <dgm:spPr/>
    </dgm:pt>
    <dgm:pt modelId="{2DD1C5E8-0E90-4B41-8953-01D354960936}" type="pres">
      <dgm:prSet presAssocID="{3EB3A62A-8255-4CF4-A4D1-82C9442EC1C1}" presName="node" presStyleLbl="node1" presStyleIdx="4" presStyleCnt="6">
        <dgm:presLayoutVars>
          <dgm:bulletEnabled val="1"/>
        </dgm:presLayoutVars>
      </dgm:prSet>
      <dgm:spPr/>
    </dgm:pt>
    <dgm:pt modelId="{17C40028-C8C7-4562-8F2F-54DE72470856}" type="pres">
      <dgm:prSet presAssocID="{FB59F653-FDB3-4803-944A-2EB6D3B7C359}" presName="sibTrans" presStyleCnt="0"/>
      <dgm:spPr/>
    </dgm:pt>
    <dgm:pt modelId="{77812376-DE5D-41AE-BC37-9272F2A016FB}" type="pres">
      <dgm:prSet presAssocID="{7AEB556F-D45B-4B55-9C51-253D289E34C2}" presName="node" presStyleLbl="node1" presStyleIdx="5" presStyleCnt="6">
        <dgm:presLayoutVars>
          <dgm:bulletEnabled val="1"/>
        </dgm:presLayoutVars>
      </dgm:prSet>
      <dgm:spPr/>
    </dgm:pt>
  </dgm:ptLst>
  <dgm:cxnLst>
    <dgm:cxn modelId="{17178E1B-FD58-48B5-973B-097593606546}" type="presOf" srcId="{1AE52F28-7FBC-444C-9A18-C3BF6AEA0925}" destId="{9BCFDE73-F135-4043-9C05-7FC5FFED0C7B}" srcOrd="0" destOrd="0" presId="urn:microsoft.com/office/officeart/2005/8/layout/default"/>
    <dgm:cxn modelId="{79FE1A46-4737-4BCE-80EA-CD0FC3E8DF6F}" srcId="{8480B069-7F3F-4BBB-B687-F5C3CF09BFB1}" destId="{3EB3A62A-8255-4CF4-A4D1-82C9442EC1C1}" srcOrd="4" destOrd="0" parTransId="{849D714B-E855-461F-A077-A18BB27E56B1}" sibTransId="{FB59F653-FDB3-4803-944A-2EB6D3B7C359}"/>
    <dgm:cxn modelId="{41199C54-A2DF-498C-BC0B-2D800050816E}" type="presOf" srcId="{7AEB556F-D45B-4B55-9C51-253D289E34C2}" destId="{77812376-DE5D-41AE-BC37-9272F2A016FB}" srcOrd="0" destOrd="0" presId="urn:microsoft.com/office/officeart/2005/8/layout/default"/>
    <dgm:cxn modelId="{6044D88B-62E1-47B1-98CB-BFBC72D3BFD0}" srcId="{8480B069-7F3F-4BBB-B687-F5C3CF09BFB1}" destId="{37DCEB46-76C2-4FAE-9676-C762255D523A}" srcOrd="1" destOrd="0" parTransId="{ADB72F2B-2011-494F-8800-22E0D6F02AB2}" sibTransId="{B71F417B-929F-48BA-8BB4-2FB6AD5DA173}"/>
    <dgm:cxn modelId="{A17E6A8E-1644-4633-A53D-0C5025578D15}" srcId="{8480B069-7F3F-4BBB-B687-F5C3CF09BFB1}" destId="{7AEB556F-D45B-4B55-9C51-253D289E34C2}" srcOrd="5" destOrd="0" parTransId="{A7C15A2E-82B5-413C-9795-A73B480CDFC1}" sibTransId="{46444999-A07D-4BF9-8B31-EB2F2ABD8A65}"/>
    <dgm:cxn modelId="{B380989A-7588-4D79-8E95-5E7AC92C6848}" type="presOf" srcId="{200E9A19-A862-4676-9855-32BCBD9C1F4D}" destId="{FCFD6E1D-51A1-4563-81CE-7E1C0847780D}" srcOrd="0" destOrd="0" presId="urn:microsoft.com/office/officeart/2005/8/layout/default"/>
    <dgm:cxn modelId="{52AE08A0-EB82-4900-8DB1-2B59E04B5B91}" type="presOf" srcId="{37DCEB46-76C2-4FAE-9676-C762255D523A}" destId="{B69C8710-9759-4738-B58C-9DD03A321598}" srcOrd="0" destOrd="0" presId="urn:microsoft.com/office/officeart/2005/8/layout/default"/>
    <dgm:cxn modelId="{250103BE-CC0B-4852-A531-5E055C22C66E}" srcId="{8480B069-7F3F-4BBB-B687-F5C3CF09BFB1}" destId="{1AE52F28-7FBC-444C-9A18-C3BF6AEA0925}" srcOrd="2" destOrd="0" parTransId="{CC19078D-EE82-45EF-8848-B8010D50BBD5}" sibTransId="{BFC1FC4E-C147-4F1C-B0DB-702CF99720D2}"/>
    <dgm:cxn modelId="{168543C4-713A-48B6-8FD2-53E77E0B2272}" type="presOf" srcId="{54BA5022-C272-4F40-AA33-DA9C5EE74DFF}" destId="{56466EF0-6515-4DA1-837F-777122C62FBD}" srcOrd="0" destOrd="0" presId="urn:microsoft.com/office/officeart/2005/8/layout/default"/>
    <dgm:cxn modelId="{AC6DF6DF-7901-462C-B8CD-645E358BB208}" srcId="{8480B069-7F3F-4BBB-B687-F5C3CF09BFB1}" destId="{54BA5022-C272-4F40-AA33-DA9C5EE74DFF}" srcOrd="0" destOrd="0" parTransId="{FE5D9611-2162-4580-B7AF-AAB53CCF4860}" sibTransId="{81381DCD-5AFE-435F-9FAF-6DC6645014E6}"/>
    <dgm:cxn modelId="{0C09C0EF-13AD-466B-AC83-28852B791616}" type="presOf" srcId="{8480B069-7F3F-4BBB-B687-F5C3CF09BFB1}" destId="{62A0548A-96E7-4740-BBDE-E4FE57D2B5B1}" srcOrd="0" destOrd="0" presId="urn:microsoft.com/office/officeart/2005/8/layout/default"/>
    <dgm:cxn modelId="{82862FF1-F00E-4514-9787-8DBD5374FFBD}" srcId="{8480B069-7F3F-4BBB-B687-F5C3CF09BFB1}" destId="{200E9A19-A862-4676-9855-32BCBD9C1F4D}" srcOrd="3" destOrd="0" parTransId="{F40353E9-2523-4A1F-9783-2DC6F2BB16D9}" sibTransId="{B705EF0B-BBDD-4DE3-B5B3-A756A42E2BB4}"/>
    <dgm:cxn modelId="{F5F3DDFF-939A-4048-A63A-37DC871916AF}" type="presOf" srcId="{3EB3A62A-8255-4CF4-A4D1-82C9442EC1C1}" destId="{2DD1C5E8-0E90-4B41-8953-01D354960936}" srcOrd="0" destOrd="0" presId="urn:microsoft.com/office/officeart/2005/8/layout/default"/>
    <dgm:cxn modelId="{44838614-DA03-4F43-B37A-718440B68CBD}" type="presParOf" srcId="{62A0548A-96E7-4740-BBDE-E4FE57D2B5B1}" destId="{56466EF0-6515-4DA1-837F-777122C62FBD}" srcOrd="0" destOrd="0" presId="urn:microsoft.com/office/officeart/2005/8/layout/default"/>
    <dgm:cxn modelId="{C97354AE-33FF-475B-AEEA-6149A6FF9DD4}" type="presParOf" srcId="{62A0548A-96E7-4740-BBDE-E4FE57D2B5B1}" destId="{71D208DA-5757-494F-B722-17A14F6EE7DA}" srcOrd="1" destOrd="0" presId="urn:microsoft.com/office/officeart/2005/8/layout/default"/>
    <dgm:cxn modelId="{19C30E17-0E2E-4FAA-8258-EF715843A64B}" type="presParOf" srcId="{62A0548A-96E7-4740-BBDE-E4FE57D2B5B1}" destId="{B69C8710-9759-4738-B58C-9DD03A321598}" srcOrd="2" destOrd="0" presId="urn:microsoft.com/office/officeart/2005/8/layout/default"/>
    <dgm:cxn modelId="{FF04D03F-2874-4FEC-9E5A-EF331F5DB795}" type="presParOf" srcId="{62A0548A-96E7-4740-BBDE-E4FE57D2B5B1}" destId="{10DFA72A-0CEF-4EF1-8BAB-159AB007B2D8}" srcOrd="3" destOrd="0" presId="urn:microsoft.com/office/officeart/2005/8/layout/default"/>
    <dgm:cxn modelId="{7F321692-9AD0-443D-9366-0A5445FD4CA1}" type="presParOf" srcId="{62A0548A-96E7-4740-BBDE-E4FE57D2B5B1}" destId="{9BCFDE73-F135-4043-9C05-7FC5FFED0C7B}" srcOrd="4" destOrd="0" presId="urn:microsoft.com/office/officeart/2005/8/layout/default"/>
    <dgm:cxn modelId="{B0439CDD-5528-4BA4-8A7A-3EC583470CD1}" type="presParOf" srcId="{62A0548A-96E7-4740-BBDE-E4FE57D2B5B1}" destId="{31147F12-844B-4BBF-BBE2-95A992ADC0B0}" srcOrd="5" destOrd="0" presId="urn:microsoft.com/office/officeart/2005/8/layout/default"/>
    <dgm:cxn modelId="{FC7D78AD-0DDF-41E8-B06E-5FB2D082E9C4}" type="presParOf" srcId="{62A0548A-96E7-4740-BBDE-E4FE57D2B5B1}" destId="{FCFD6E1D-51A1-4563-81CE-7E1C0847780D}" srcOrd="6" destOrd="0" presId="urn:microsoft.com/office/officeart/2005/8/layout/default"/>
    <dgm:cxn modelId="{406A9560-9A3C-4EBD-8722-E33A5C208A32}" type="presParOf" srcId="{62A0548A-96E7-4740-BBDE-E4FE57D2B5B1}" destId="{17D4D1A7-72FF-4D17-94D3-20B65C398808}" srcOrd="7" destOrd="0" presId="urn:microsoft.com/office/officeart/2005/8/layout/default"/>
    <dgm:cxn modelId="{9E2496E7-E2EF-46A1-BA96-1132C0117478}" type="presParOf" srcId="{62A0548A-96E7-4740-BBDE-E4FE57D2B5B1}" destId="{2DD1C5E8-0E90-4B41-8953-01D354960936}" srcOrd="8" destOrd="0" presId="urn:microsoft.com/office/officeart/2005/8/layout/default"/>
    <dgm:cxn modelId="{E83967FE-9D0F-4242-AE2E-82AE1745E4ED}" type="presParOf" srcId="{62A0548A-96E7-4740-BBDE-E4FE57D2B5B1}" destId="{17C40028-C8C7-4562-8F2F-54DE72470856}" srcOrd="9" destOrd="0" presId="urn:microsoft.com/office/officeart/2005/8/layout/default"/>
    <dgm:cxn modelId="{9ECD6F3C-321A-4F38-B877-4F8D3AE919E0}" type="presParOf" srcId="{62A0548A-96E7-4740-BBDE-E4FE57D2B5B1}" destId="{77812376-DE5D-41AE-BC37-9272F2A016F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EEA7D-8D03-4A74-8752-7D400C510F63}">
      <dsp:nvSpPr>
        <dsp:cNvPr id="0" name=""/>
        <dsp:cNvSpPr/>
      </dsp:nvSpPr>
      <dsp:spPr>
        <a:xfrm>
          <a:off x="679050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DA4895-E8AE-4B1F-9E45-B370F465021E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2FA404-327C-4596-86C7-5F451928027C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Web Search: local records disposal certificate </a:t>
          </a:r>
          <a:r>
            <a:rPr lang="en-US" sz="1500" kern="1200" dirty="0" err="1"/>
            <a:t>illinois</a:t>
          </a:r>
          <a:endParaRPr lang="en-US" sz="1500" kern="1200" dirty="0"/>
        </a:p>
      </dsp:txBody>
      <dsp:txXfrm>
        <a:off x="75768" y="3053169"/>
        <a:ext cx="3093750" cy="720000"/>
      </dsp:txXfrm>
    </dsp:sp>
    <dsp:sp modelId="{867BCFDB-1837-443F-8330-B079AB7A07C1}">
      <dsp:nvSpPr>
        <dsp:cNvPr id="0" name=""/>
        <dsp:cNvSpPr/>
      </dsp:nvSpPr>
      <dsp:spPr>
        <a:xfrm>
          <a:off x="4314206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03B80E-694D-4A23-B21D-3CE9ABAA139E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733734-BB48-49A8-90D3-FF11B20146AF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Download  disposal certificate And supplemental page</a:t>
          </a:r>
        </a:p>
      </dsp:txBody>
      <dsp:txXfrm>
        <a:off x="3710925" y="3053169"/>
        <a:ext cx="3093750" cy="720000"/>
      </dsp:txXfrm>
    </dsp:sp>
    <dsp:sp modelId="{545A6440-FD99-4863-A8B7-9DAA51C980CE}">
      <dsp:nvSpPr>
        <dsp:cNvPr id="0" name=""/>
        <dsp:cNvSpPr/>
      </dsp:nvSpPr>
      <dsp:spPr>
        <a:xfrm>
          <a:off x="7949362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E7FEF6-DAA8-49BD-97A9-14DE603FB1E9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77EFE7B-5FD5-49B0-A3C9-FBD6815F050A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Save to your computer and use those files so you can reuse them for  next year. </a:t>
          </a:r>
        </a:p>
      </dsp:txBody>
      <dsp:txXfrm>
        <a:off x="7346081" y="3053169"/>
        <a:ext cx="309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66EF0-6515-4DA1-837F-777122C62FBD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Print your disposal certificate &amp; hand-sign</a:t>
          </a:r>
        </a:p>
      </dsp:txBody>
      <dsp:txXfrm>
        <a:off x="0" y="39687"/>
        <a:ext cx="3286125" cy="1971675"/>
      </dsp:txXfrm>
    </dsp:sp>
    <dsp:sp modelId="{B69C8710-9759-4738-B58C-9DD03A321598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5">
            <a:hueOff val="-2430430"/>
            <a:satOff val="-165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Scan and email to </a:t>
          </a:r>
          <a:r>
            <a:rPr lang="en-US" sz="2200" kern="120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recordsmgt@ILSOS.GOV</a:t>
          </a:r>
          <a:endParaRPr lang="en-US" sz="2200" kern="1200" dirty="0"/>
        </a:p>
      </dsp:txBody>
      <dsp:txXfrm>
        <a:off x="3614737" y="39687"/>
        <a:ext cx="3286125" cy="1971675"/>
      </dsp:txXfrm>
    </dsp:sp>
    <dsp:sp modelId="{9BCFDE73-F135-4043-9C05-7FC5FFED0C7B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5">
            <a:hueOff val="-4860860"/>
            <a:satOff val="-330"/>
            <a:lumOff val="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Certificate is approved </a:t>
          </a:r>
          <a:br>
            <a:rPr lang="en-US" sz="2200" kern="1200" dirty="0"/>
          </a:br>
          <a:r>
            <a:rPr lang="en-US" sz="2200" kern="1200" dirty="0"/>
            <a:t>or rejected &amp; returned</a:t>
          </a:r>
        </a:p>
      </dsp:txBody>
      <dsp:txXfrm>
        <a:off x="7229475" y="39687"/>
        <a:ext cx="3286125" cy="1971675"/>
      </dsp:txXfrm>
    </dsp:sp>
    <dsp:sp modelId="{FCFD6E1D-51A1-4563-81CE-7E1C0847780D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5">
            <a:hueOff val="-7291290"/>
            <a:satOff val="-496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Plan to dispose of the records on or after the disposal date on the certificate </a:t>
          </a:r>
        </a:p>
      </dsp:txBody>
      <dsp:txXfrm>
        <a:off x="0" y="2339975"/>
        <a:ext cx="3286125" cy="1971675"/>
      </dsp:txXfrm>
    </dsp:sp>
    <dsp:sp modelId="{2DD1C5E8-0E90-4B41-8953-01D354960936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5">
            <a:hueOff val="-9721720"/>
            <a:satOff val="-661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Print and file the received Disposal Certificate with your APP &amp; keep permanently </a:t>
          </a:r>
        </a:p>
      </dsp:txBody>
      <dsp:txXfrm>
        <a:off x="3614737" y="2339975"/>
        <a:ext cx="3286125" cy="1971675"/>
      </dsp:txXfrm>
    </dsp:sp>
    <dsp:sp modelId="{77812376-DE5D-41AE-BC37-9272F2A016FB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Follow </a:t>
          </a:r>
          <a:r>
            <a:rPr lang="en-US" sz="2200" kern="1200" dirty="0" err="1"/>
            <a:t>JCAR</a:t>
          </a:r>
          <a:r>
            <a:rPr lang="en-US" sz="2200" kern="1200" dirty="0"/>
            <a:t> guidelines for proper disposal methods</a:t>
          </a:r>
        </a:p>
      </dsp:txBody>
      <dsp:txXfrm>
        <a:off x="7229475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3T03:05:52.556"/>
    </inkml:context>
    <inkml:brush xml:id="br0">
      <inkml:brushProperty name="width" value="0.3" units="cm"/>
      <inkml:brushProperty name="height" value="0.6" units="cm"/>
      <inkml:brushProperty name="color" value="#FFB069"/>
      <inkml:brushProperty name="tip" value="rectangle"/>
      <inkml:brushProperty name="rasterOp" value="maskPen"/>
      <inkml:brushProperty name="ignorePressure" value="1"/>
    </inkml:brush>
  </inkml:definitions>
  <inkml:trace contextRef="#ctx0" brushRef="#br0">926 0 0,'-925'0'0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3T03:06:07.301"/>
    </inkml:context>
    <inkml:brush xml:id="br0">
      <inkml:brushProperty name="width" value="0.3" units="cm"/>
      <inkml:brushProperty name="height" value="0.6" units="cm"/>
      <inkml:brushProperty name="color" value="#FFB069"/>
      <inkml:brushProperty name="tip" value="rectangle"/>
      <inkml:brushProperty name="rasterOp" value="maskPen"/>
      <inkml:brushProperty name="ignorePressure" value="1"/>
    </inkml:brush>
  </inkml:definitions>
  <inkml:trace contextRef="#ctx0" brushRef="#br0">5398 96 0,'-5398'-96'0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E67FE-D4F8-4690-97DD-D7BB24BF1D03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B22C7-817F-4252-84AA-668DD0F30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28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Submitted a disposal certificate? </a:t>
            </a:r>
          </a:p>
          <a:p>
            <a:endParaRPr lang="en-US" dirty="0"/>
          </a:p>
          <a:p>
            <a:r>
              <a:rPr lang="en-US" dirty="0"/>
              <a:t>Know you have an Application for Authority to Dispose of Local Records, but don’t know what to do with it? </a:t>
            </a:r>
          </a:p>
          <a:p>
            <a:endParaRPr lang="en-US" dirty="0"/>
          </a:p>
          <a:p>
            <a:r>
              <a:rPr lang="en-US" dirty="0"/>
              <a:t>Think I’m speaking a different language?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B22C7-817F-4252-84AA-668DD0F303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4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B22C7-817F-4252-84AA-668DD0F303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61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B22C7-817F-4252-84AA-668DD0F303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01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inventory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B22C7-817F-4252-84AA-668DD0F303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55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B22C7-817F-4252-84AA-668DD0F303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8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I-9s</a:t>
            </a:r>
          </a:p>
          <a:p>
            <a:endParaRPr lang="en-US" dirty="0"/>
          </a:p>
          <a:p>
            <a:r>
              <a:rPr lang="en-US" dirty="0"/>
              <a:t>Talk about timekeeping records and pay stubs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B22C7-817F-4252-84AA-668DD0F303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04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B22C7-817F-4252-84AA-668DD0F303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77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B22C7-817F-4252-84AA-668DD0F303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31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B22C7-817F-4252-84AA-668DD0F303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23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B22C7-817F-4252-84AA-668DD0F303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943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B22C7-817F-4252-84AA-668DD0F303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70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really boring topic</a:t>
            </a:r>
          </a:p>
          <a:p>
            <a:endParaRPr lang="en-US" dirty="0"/>
          </a:p>
          <a:p>
            <a:r>
              <a:rPr lang="en-US" dirty="0"/>
              <a:t>It can be intimidating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B22C7-817F-4252-84AA-668DD0F303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60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Diamond shredding</a:t>
            </a:r>
          </a:p>
          <a:p>
            <a:endParaRPr lang="en-US" dirty="0"/>
          </a:p>
          <a:p>
            <a:r>
              <a:rPr lang="en-US" dirty="0"/>
              <a:t>Shredding company</a:t>
            </a:r>
          </a:p>
          <a:p>
            <a:endParaRPr lang="en-US" dirty="0"/>
          </a:p>
          <a:p>
            <a:r>
              <a:rPr lang="en-US" dirty="0"/>
              <a:t>May burn if no ordinance and you have the time to stand there until records are completely burned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B22C7-817F-4252-84AA-668DD0F303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217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B22C7-817F-4252-84AA-668DD0F303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126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B22C7-817F-4252-84AA-668DD0F303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142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B22C7-817F-4252-84AA-668DD0F303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823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B22C7-817F-4252-84AA-668DD0F3037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997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B22C7-817F-4252-84AA-668DD0F3037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23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B22C7-817F-4252-84AA-668DD0F303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46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B22C7-817F-4252-84AA-668DD0F303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35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out departmental obligations</a:t>
            </a:r>
          </a:p>
          <a:p>
            <a:endParaRPr lang="en-US" dirty="0"/>
          </a:p>
          <a:p>
            <a:r>
              <a:rPr lang="en-US" dirty="0"/>
              <a:t>Police 10 years</a:t>
            </a:r>
          </a:p>
          <a:p>
            <a:endParaRPr lang="en-US" dirty="0"/>
          </a:p>
          <a:p>
            <a:r>
              <a:rPr lang="en-US" dirty="0"/>
              <a:t>Libraries frequently stand alone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B22C7-817F-4252-84AA-668DD0F303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47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B22C7-817F-4252-84AA-668DD0F303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48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B22C7-817F-4252-84AA-668DD0F303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1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B22C7-817F-4252-84AA-668DD0F303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07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B22C7-817F-4252-84AA-668DD0F303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9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F1A2-3A8A-48B6-B317-B327A972B9A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0B54-8220-46FF-8973-CD29F5A32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97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F1A2-3A8A-48B6-B317-B327A972B9A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0B54-8220-46FF-8973-CD29F5A32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64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F1A2-3A8A-48B6-B317-B327A972B9A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0B54-8220-46FF-8973-CD29F5A32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42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F1A2-3A8A-48B6-B317-B327A972B9A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0B54-8220-46FF-8973-CD29F5A32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73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F1A2-3A8A-48B6-B317-B327A972B9A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0B54-8220-46FF-8973-CD29F5A32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53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F1A2-3A8A-48B6-B317-B327A972B9A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0B54-8220-46FF-8973-CD29F5A32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12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F1A2-3A8A-48B6-B317-B327A972B9A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0B54-8220-46FF-8973-CD29F5A32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53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F1A2-3A8A-48B6-B317-B327A972B9A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0B54-8220-46FF-8973-CD29F5A32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1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F1A2-3A8A-48B6-B317-B327A972B9A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0B54-8220-46FF-8973-CD29F5A32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86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F1A2-3A8A-48B6-B317-B327A972B9A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0B54-8220-46FF-8973-CD29F5A32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62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F1A2-3A8A-48B6-B317-B327A972B9A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0B54-8220-46FF-8973-CD29F5A32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46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75F1A2-3A8A-48B6-B317-B327A972B9A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0F0B54-8220-46FF-8973-CD29F5A32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7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customXml" Target="../ink/ink1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n/photo/88035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834" y="591344"/>
            <a:ext cx="3200400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Records Retention </a:t>
            </a:r>
            <a:b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and The Local Records Act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/>
              <a:t>Presented by:</a:t>
            </a:r>
          </a:p>
          <a:p>
            <a:pPr algn="l"/>
            <a:r>
              <a:rPr lang="en-US" dirty="0"/>
              <a:t>  </a:t>
            </a:r>
          </a:p>
          <a:p>
            <a:pPr algn="l"/>
            <a:r>
              <a:rPr lang="en-US" dirty="0"/>
              <a:t>Josh Langfelder</a:t>
            </a:r>
          </a:p>
          <a:p>
            <a:pPr algn="l"/>
            <a:r>
              <a:rPr lang="en-US" dirty="0"/>
              <a:t>Archival Program Administrator</a:t>
            </a:r>
          </a:p>
          <a:p>
            <a:pPr algn="l"/>
            <a:r>
              <a:rPr lang="en-US" dirty="0"/>
              <a:t>Illinois State Archives</a:t>
            </a:r>
          </a:p>
          <a:p>
            <a:pPr algn="l"/>
            <a:r>
              <a:rPr lang="en-US" dirty="0"/>
              <a:t>jlangfelder@ilsos.gov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97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FCF4F-DA5F-F9D4-AD73-1A96AEB41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How can I manage social Media?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C1D1D-7AE0-D383-177C-78741EB80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934" y="1706775"/>
            <a:ext cx="5762625" cy="4351338"/>
          </a:xfrm>
        </p:spPr>
        <p:txBody>
          <a:bodyPr>
            <a:normAutofit/>
          </a:bodyPr>
          <a:lstStyle/>
          <a:p>
            <a:endParaRPr lang="en-US" sz="1400" dirty="0"/>
          </a:p>
          <a:p>
            <a:r>
              <a:rPr lang="en-US" sz="2000" dirty="0"/>
              <a:t>Develop a policy for comments and pin it. We recommend no comments.</a:t>
            </a:r>
          </a:p>
          <a:p>
            <a:r>
              <a:rPr lang="en-US" sz="2000" dirty="0"/>
              <a:t>Keep an internal log of postings in a text file. This is your original document and posts are convenience copies. </a:t>
            </a:r>
          </a:p>
          <a:p>
            <a:r>
              <a:rPr lang="en-US" sz="2000" dirty="0"/>
              <a:t>Retention for log and commented posts is three years.</a:t>
            </a:r>
          </a:p>
          <a:p>
            <a:r>
              <a:rPr lang="en-US" sz="2000" dirty="0"/>
              <a:t>If posts don’t have comments, hide them after a specified time (48 hours).</a:t>
            </a:r>
          </a:p>
          <a:p>
            <a:r>
              <a:rPr lang="en-US" sz="2000" dirty="0"/>
              <a:t>DO NOT DELETE COMMENTS THAT ARE PROTECTED UNDER FREEDOM OF SPEECH.</a:t>
            </a:r>
          </a:p>
        </p:txBody>
      </p:sp>
      <p:pic>
        <p:nvPicPr>
          <p:cNvPr id="5" name="Picture 4" descr="Multi-colored paper-craft art">
            <a:extLst>
              <a:ext uri="{FF2B5EF4-FFF2-40B4-BE49-F238E27FC236}">
                <a16:creationId xmlns:a16="http://schemas.microsoft.com/office/drawing/2014/main" id="{ECB42CE6-6A57-171E-BA2D-F119B33BC7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931" r="15317" b="-2"/>
          <a:stretch>
            <a:fillRect/>
          </a:stretch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643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chemeClr val="accent1"/>
                </a:solidFill>
              </a:rPr>
              <a:t>What’s an Application for Authority to Dispose of Local Records? 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838200" y="2144995"/>
            <a:ext cx="9996948" cy="3839796"/>
          </a:xfrm>
        </p:spPr>
        <p:txBody>
          <a:bodyPr>
            <a:normAutofit/>
          </a:bodyPr>
          <a:lstStyle/>
          <a:p>
            <a:r>
              <a:rPr lang="en-US" dirty="0"/>
              <a:t>It’s your unique retention schedule.</a:t>
            </a:r>
          </a:p>
          <a:p>
            <a:r>
              <a:rPr lang="en-US" dirty="0"/>
              <a:t>The application is a long-term document</a:t>
            </a:r>
          </a:p>
          <a:p>
            <a:r>
              <a:rPr lang="en-US" dirty="0"/>
              <a:t>May be added to and amended. 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It gives you AUTHORITY to SEEK permission to dispose but does NOT give you PERMISSION to dispose.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24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AI-generated content may be incorrect.">
            <a:extLst>
              <a:ext uri="{FF2B5EF4-FFF2-40B4-BE49-F238E27FC236}">
                <a16:creationId xmlns:a16="http://schemas.microsoft.com/office/drawing/2014/main" id="{83665911-A30F-6828-CBFC-241285FEE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8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062" y="0"/>
            <a:ext cx="5223875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87860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le&#10;&#10;AI-generated content may be incorrect.">
            <a:extLst>
              <a:ext uri="{FF2B5EF4-FFF2-40B4-BE49-F238E27FC236}">
                <a16:creationId xmlns:a16="http://schemas.microsoft.com/office/drawing/2014/main" id="{8F8C7D11-311D-8547-B8FF-07A7BF9774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8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8" b="38668"/>
          <a:stretch/>
        </p:blipFill>
        <p:spPr>
          <a:xfrm>
            <a:off x="2856578" y="872489"/>
            <a:ext cx="6478844" cy="45367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57073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document&#10;&#10;AI-generated content may be incorrect.">
            <a:extLst>
              <a:ext uri="{FF2B5EF4-FFF2-40B4-BE49-F238E27FC236}">
                <a16:creationId xmlns:a16="http://schemas.microsoft.com/office/drawing/2014/main" id="{2264687D-83B7-BE61-C965-C39480A838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8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705" y="0"/>
            <a:ext cx="5220505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Table&#10;&#10;AI-generated content may be incorrect.">
            <a:extLst>
              <a:ext uri="{FF2B5EF4-FFF2-40B4-BE49-F238E27FC236}">
                <a16:creationId xmlns:a16="http://schemas.microsoft.com/office/drawing/2014/main" id="{469EFD6C-A6CB-D0C1-7F5B-A3F77958FA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FF8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3" y="0"/>
            <a:ext cx="5223844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96454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Can records be scanned?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sX0" fmla="*/ 0 w 4572000"/>
              <a:gd name="csY0" fmla="*/ 0 h 18288"/>
              <a:gd name="csX1" fmla="*/ 515983 w 4572000"/>
              <a:gd name="csY1" fmla="*/ 0 h 18288"/>
              <a:gd name="csX2" fmla="*/ 1031966 w 4572000"/>
              <a:gd name="csY2" fmla="*/ 0 h 18288"/>
              <a:gd name="csX3" fmla="*/ 1639389 w 4572000"/>
              <a:gd name="csY3" fmla="*/ 0 h 18288"/>
              <a:gd name="csX4" fmla="*/ 2383971 w 4572000"/>
              <a:gd name="csY4" fmla="*/ 0 h 18288"/>
              <a:gd name="csX5" fmla="*/ 2945674 w 4572000"/>
              <a:gd name="csY5" fmla="*/ 0 h 18288"/>
              <a:gd name="csX6" fmla="*/ 3507377 w 4572000"/>
              <a:gd name="csY6" fmla="*/ 0 h 18288"/>
              <a:gd name="csX7" fmla="*/ 4572000 w 4572000"/>
              <a:gd name="csY7" fmla="*/ 0 h 18288"/>
              <a:gd name="csX8" fmla="*/ 4572000 w 4572000"/>
              <a:gd name="csY8" fmla="*/ 18288 h 18288"/>
              <a:gd name="csX9" fmla="*/ 3873137 w 4572000"/>
              <a:gd name="csY9" fmla="*/ 18288 h 18288"/>
              <a:gd name="csX10" fmla="*/ 3311434 w 4572000"/>
              <a:gd name="csY10" fmla="*/ 18288 h 18288"/>
              <a:gd name="csX11" fmla="*/ 2749731 w 4572000"/>
              <a:gd name="csY11" fmla="*/ 18288 h 18288"/>
              <a:gd name="csX12" fmla="*/ 2050869 w 4572000"/>
              <a:gd name="csY12" fmla="*/ 18288 h 18288"/>
              <a:gd name="csX13" fmla="*/ 1306286 w 4572000"/>
              <a:gd name="csY13" fmla="*/ 18288 h 18288"/>
              <a:gd name="csX14" fmla="*/ 790303 w 4572000"/>
              <a:gd name="csY14" fmla="*/ 18288 h 18288"/>
              <a:gd name="csX15" fmla="*/ 0 w 4572000"/>
              <a:gd name="csY15" fmla="*/ 18288 h 18288"/>
              <a:gd name="csX16" fmla="*/ 0 w 45720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&#10;&#10;AI-generated content may be incorrect.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1712" y="2633472"/>
            <a:ext cx="10705527" cy="358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90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4200" dirty="0">
                <a:solidFill>
                  <a:schemeClr val="accent1"/>
                </a:solidFill>
              </a:rPr>
              <a:t>When scanning with intent to dispose of originals:</a:t>
            </a:r>
          </a:p>
        </p:txBody>
      </p:sp>
      <p:pic>
        <p:nvPicPr>
          <p:cNvPr id="6" name="Picture 5" descr="A line of binary code">
            <a:extLst>
              <a:ext uri="{FF2B5EF4-FFF2-40B4-BE49-F238E27FC236}">
                <a16:creationId xmlns:a16="http://schemas.microsoft.com/office/drawing/2014/main" id="{0B7D356F-D8F8-47D9-3874-C2DEC1E15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4" r="31118" b="-1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200" dirty="0"/>
              <a:t>You MUST file an initial Disposal Certificate for the records that you have scanned and wish to dispose prior to retention met. </a:t>
            </a:r>
          </a:p>
          <a:p>
            <a:r>
              <a:rPr lang="en-US" sz="2200" dirty="0"/>
              <a:t>Then file a second Disposal Certificate to dispose of the digitized records once they have been retained for the full duration of the original records retention period.</a:t>
            </a:r>
          </a:p>
          <a:p>
            <a:r>
              <a:rPr lang="en-US" sz="2200" dirty="0"/>
              <a:t>Proceed at your own risk when considering replacing permanent documents with digital surrogates. </a:t>
            </a:r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44833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Next Stop: Disposal Certificate	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5D874E-7606-4F54-7264-D34B03EF13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492202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0246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CF7C0D-A1F3-3E7A-A20C-41F1B7510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799" y="3979911"/>
            <a:ext cx="296055" cy="353964"/>
          </a:xfrm>
          <a:prstGeom prst="rect">
            <a:avLst/>
          </a:prstGeom>
        </p:spPr>
      </p:pic>
      <p:pic>
        <p:nvPicPr>
          <p:cNvPr id="4" name="Picture 3" descr="Table&#10;&#10;AI-generated content may be incorrect.">
            <a:extLst>
              <a:ext uri="{FF2B5EF4-FFF2-40B4-BE49-F238E27FC236}">
                <a16:creationId xmlns:a16="http://schemas.microsoft.com/office/drawing/2014/main" id="{2714EB57-714E-974F-B1EE-5CFDA14BF8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53333"/>
          <a:stretch/>
        </p:blipFill>
        <p:spPr>
          <a:xfrm>
            <a:off x="676275" y="285311"/>
            <a:ext cx="10354891" cy="6253542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8AD4D2D-DACC-D050-FF4C-67A82F3C715F}"/>
                  </a:ext>
                </a:extLst>
              </p14:cNvPr>
              <p14:cNvContentPartPr/>
              <p14:nvPr/>
            </p14:nvContentPartPr>
            <p14:xfrm>
              <a:off x="1390860" y="5000940"/>
              <a:ext cx="333360" cy="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8AD4D2D-DACC-D050-FF4C-67A82F3C715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37220" y="4784940"/>
                <a:ext cx="441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72F32BF-67C6-6D07-15E3-C7C5CAE46CB5}"/>
                  </a:ext>
                </a:extLst>
              </p14:cNvPr>
              <p14:cNvContentPartPr/>
              <p14:nvPr/>
            </p14:nvContentPartPr>
            <p14:xfrm>
              <a:off x="2901420" y="5802300"/>
              <a:ext cx="1943640" cy="34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72F32BF-67C6-6D07-15E3-C7C5CAE46C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47420" y="5694300"/>
                <a:ext cx="2051280" cy="25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3960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4EFC63-124C-D357-3CC4-CB10E4204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664" y="256994"/>
            <a:ext cx="9513320" cy="642003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075537" y="4564733"/>
            <a:ext cx="252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LEAVE BLANK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9522" y="5672921"/>
            <a:ext cx="377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Sign here if you’ve digitized records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7577" y="4851089"/>
            <a:ext cx="252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Blackadder ITC" panose="04020505051007020D02" pitchFamily="82" charset="0"/>
              </a:rPr>
              <a:t>Your Signature </a:t>
            </a:r>
          </a:p>
        </p:txBody>
      </p:sp>
    </p:spTree>
    <p:extLst>
      <p:ext uri="{BB962C8B-B14F-4D97-AF65-F5344CB8AC3E}">
        <p14:creationId xmlns:p14="http://schemas.microsoft.com/office/powerpoint/2010/main" val="3901015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Welcome to the exciting world of records management.*</a:t>
            </a:r>
          </a:p>
        </p:txBody>
      </p:sp>
      <p:pic>
        <p:nvPicPr>
          <p:cNvPr id="4" name="Picture 5" descr="E:\My Documents\My Pictures\Attorney General Old State of IL Sub Basement 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-4660" t="2553" r="2027" b="426"/>
          <a:stretch/>
        </p:blipFill>
        <p:spPr bwMode="auto">
          <a:xfrm>
            <a:off x="3868027" y="1690688"/>
            <a:ext cx="3078560" cy="407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E:\My Documents\My Pictures\Attorney General Roof Top 1.jpg"/>
          <p:cNvPicPr>
            <a:picLocks noChangeAspect="1" noChangeArrowheads="1"/>
          </p:cNvPicPr>
          <p:nvPr/>
        </p:nvPicPr>
        <p:blipFill rotWithShape="1">
          <a:blip r:embed="rId4" cstate="print"/>
          <a:srcRect l="3868" t="-2979" r="1350" b="2979"/>
          <a:stretch/>
        </p:blipFill>
        <p:spPr bwMode="auto">
          <a:xfrm>
            <a:off x="7053959" y="2237038"/>
            <a:ext cx="3025709" cy="420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70238" y="4338225"/>
            <a:ext cx="1657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*enthusiasm is optional.</a:t>
            </a:r>
          </a:p>
        </p:txBody>
      </p:sp>
      <p:pic>
        <p:nvPicPr>
          <p:cNvPr id="3" name="Picture 2" descr="A picture containing text, indoor, old, dirty&#10;&#10;Description automatically generated">
            <a:extLst>
              <a:ext uri="{FF2B5EF4-FFF2-40B4-BE49-F238E27FC236}">
                <a16:creationId xmlns:a16="http://schemas.microsoft.com/office/drawing/2014/main" id="{98030FD0-F394-E6D1-67FB-48896AFFB3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1" y="2237038"/>
            <a:ext cx="3684686" cy="388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76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3007C3-F555-28E4-E21A-C4A63C35E423}"/>
              </a:ext>
            </a:extLst>
          </p:cNvPr>
          <p:cNvSpPr txBox="1"/>
          <p:nvPr/>
        </p:nvSpPr>
        <p:spPr>
          <a:xfrm>
            <a:off x="841248" y="548640"/>
            <a:ext cx="3600860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Think </a:t>
            </a:r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proactively</a:t>
            </a: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6496C4-B80B-A929-115C-E7A2139DFC63}"/>
              </a:ext>
            </a:extLst>
          </p:cNvPr>
          <p:cNvSpPr txBox="1"/>
          <p:nvPr/>
        </p:nvSpPr>
        <p:spPr>
          <a:xfrm>
            <a:off x="5126418" y="552091"/>
            <a:ext cx="6224335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Submit annually, even if storage space isn’t a concern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Use “Annual Accumulation” as a guide for volume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Submit for </a:t>
            </a:r>
            <a:r>
              <a:rPr lang="en-US" sz="2200" u="sng" dirty="0"/>
              <a:t>all</a:t>
            </a:r>
            <a:r>
              <a:rPr lang="en-US" sz="2200" dirty="0"/>
              <a:t> non-permanent record series 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Same certificate each year – just change the dates. </a:t>
            </a:r>
          </a:p>
        </p:txBody>
      </p:sp>
    </p:spTree>
    <p:extLst>
      <p:ext uri="{BB962C8B-B14F-4D97-AF65-F5344CB8AC3E}">
        <p14:creationId xmlns:p14="http://schemas.microsoft.com/office/powerpoint/2010/main" val="2907006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DBAAD-55FB-3700-209B-A1E671036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Now what?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008B4473-B96E-67A3-B740-6E77A19FCB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802654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9000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B3A00F-32FE-4D54-9AAC-CD05C6C05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i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 the event of an emergency…</a:t>
            </a:r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24372249-746F-4E02-AC37-BB73E47B3C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0" b="5480"/>
          <a:stretch/>
        </p:blipFill>
        <p:spPr>
          <a:xfrm rot="5400000">
            <a:off x="571500" y="1566559"/>
            <a:ext cx="5577840" cy="3724881"/>
          </a:xfrm>
          <a:prstGeom prst="rect">
            <a:avLst/>
          </a:prstGeom>
        </p:spPr>
      </p:pic>
      <p:sp>
        <p:nvSpPr>
          <p:cNvPr id="14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DAB1E0F-7181-4E94-B10F-053EE2736A5A}"/>
              </a:ext>
            </a:extLst>
          </p:cNvPr>
          <p:cNvSpPr txBox="1">
            <a:spLocks/>
          </p:cNvSpPr>
          <p:nvPr/>
        </p:nvSpPr>
        <p:spPr>
          <a:xfrm>
            <a:off x="6739128" y="2664886"/>
            <a:ext cx="4818888" cy="3550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Fire, weather, insects, building failure, and hacking can damage active records.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DON’T THROW IT OUT WITHOUT APPROVAL!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Call your Field Representative to assist you with an emergency disposal.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Evidence must be provided with a site visit, agency submitted account of damage, and disposal certificate. </a:t>
            </a:r>
          </a:p>
        </p:txBody>
      </p:sp>
    </p:spTree>
    <p:extLst>
      <p:ext uri="{BB962C8B-B14F-4D97-AF65-F5344CB8AC3E}">
        <p14:creationId xmlns:p14="http://schemas.microsoft.com/office/powerpoint/2010/main" val="905907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Ideas for an efficient approach…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99" y="1561139"/>
            <a:ext cx="645544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Contact your Field Rep. We’re here to help you. </a:t>
            </a:r>
          </a:p>
          <a:p>
            <a:r>
              <a:rPr lang="en-US" dirty="0"/>
              <a:t>Assign records management tasks in a JOB DESCRIPTION </a:t>
            </a:r>
          </a:p>
          <a:p>
            <a:r>
              <a:rPr lang="en-US" dirty="0"/>
              <a:t>Label records boxes or electronic files by both year AND disposal date (email, too!)</a:t>
            </a:r>
          </a:p>
          <a:p>
            <a:r>
              <a:rPr lang="en-US" dirty="0"/>
              <a:t>Arrange records to match your application for easy management. </a:t>
            </a:r>
          </a:p>
          <a:p>
            <a:r>
              <a:rPr lang="en-US" dirty="0"/>
              <a:t>The best way to understand it is to just do it!  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84436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/>
              <a:t>Remember the benefits:</a:t>
            </a:r>
          </a:p>
        </p:txBody>
      </p:sp>
      <p:sp>
        <p:nvSpPr>
          <p:cNvPr id="3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630936" y="2660904"/>
            <a:ext cx="5651877" cy="3547872"/>
          </a:xfrm>
        </p:spPr>
        <p:txBody>
          <a:bodyPr anchor="t">
            <a:normAutofit/>
          </a:bodyPr>
          <a:lstStyle/>
          <a:p>
            <a:r>
              <a:rPr lang="en-US" sz="1900"/>
              <a:t>Avoid legal entanglements which result from violating the Local Records Act. (It’s a class 4 felony!)</a:t>
            </a:r>
          </a:p>
          <a:p>
            <a:r>
              <a:rPr lang="en-US" sz="1900"/>
              <a:t>If your agency is FOIA’d for information that you have disposed of, you can provide proof that you have legally disposed of the record in question.  (No lawsuit!)</a:t>
            </a:r>
          </a:p>
          <a:p>
            <a:r>
              <a:rPr lang="en-US" sz="1900"/>
              <a:t>Establishing a records management procedure frees up valuable storage space and saves money. (Cleans your closet, your drive, and your mind!)</a:t>
            </a:r>
          </a:p>
          <a:p>
            <a:pPr marL="0" indent="0">
              <a:buNone/>
            </a:pPr>
            <a:endParaRPr lang="en-US" sz="1900"/>
          </a:p>
          <a:p>
            <a:endParaRPr lang="en-US" sz="1900"/>
          </a:p>
          <a:p>
            <a:endParaRPr lang="en-US" sz="1900"/>
          </a:p>
          <a:p>
            <a:endParaRPr lang="en-US" sz="1900" dirty="0"/>
          </a:p>
        </p:txBody>
      </p:sp>
      <p:pic>
        <p:nvPicPr>
          <p:cNvPr id="7" name="Picture 6" descr="Files on shelves">
            <a:extLst>
              <a:ext uri="{FF2B5EF4-FFF2-40B4-BE49-F238E27FC236}">
                <a16:creationId xmlns:a16="http://schemas.microsoft.com/office/drawing/2014/main" id="{59DC99A4-EB96-0E32-46AC-F013066E06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6" r="23373"/>
          <a:stretch>
            <a:fillRect/>
          </a:stretch>
        </p:blipFill>
        <p:spPr>
          <a:xfrm>
            <a:off x="6477536" y="707739"/>
            <a:ext cx="5080480" cy="506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94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40F858-2F64-A146-91ED-F77DB1821441}"/>
              </a:ext>
            </a:extLst>
          </p:cNvPr>
          <p:cNvSpPr txBox="1"/>
          <p:nvPr/>
        </p:nvSpPr>
        <p:spPr>
          <a:xfrm>
            <a:off x="1219200" y="361950"/>
            <a:ext cx="5012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Some helpful tools: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1858E2-4F42-4203-92E1-535AA4DC52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3" b="14802"/>
          <a:stretch/>
        </p:blipFill>
        <p:spPr>
          <a:xfrm>
            <a:off x="1371600" y="1428750"/>
            <a:ext cx="4587130" cy="5212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B4C4B8-EBBE-CD55-9A97-7EDC78C658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11" r="-3111" b="2665"/>
          <a:stretch/>
        </p:blipFill>
        <p:spPr>
          <a:xfrm>
            <a:off x="6383790" y="91440"/>
            <a:ext cx="5635037" cy="667512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03241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802" y="310895"/>
            <a:ext cx="4889190" cy="2121408"/>
          </a:xfrm>
        </p:spPr>
        <p:txBody>
          <a:bodyPr anchor="ctr">
            <a:normAutofit/>
          </a:bodyPr>
          <a:lstStyle/>
          <a:p>
            <a:r>
              <a:rPr lang="en-US" sz="4000"/>
              <a:t>Where to find us: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8878" y="310896"/>
            <a:ext cx="5257800" cy="21214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/>
          </a:p>
          <a:p>
            <a:endParaRPr lang="en-US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A8B9F0-7BD2-76B3-84E0-06538C2BAD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481" b="-1"/>
          <a:stretch>
            <a:fillRect/>
          </a:stretch>
        </p:blipFill>
        <p:spPr>
          <a:xfrm>
            <a:off x="140707" y="1818968"/>
            <a:ext cx="11936342" cy="4028521"/>
          </a:xfrm>
          <a:prstGeom prst="rect">
            <a:avLst/>
          </a:prstGeom>
          <a:effectLst>
            <a:innerShdw blurRad="190500" dist="127000" dir="16200000">
              <a:prstClr val="black">
                <a:alpha val="19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10665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is the Local Records Act?</a:t>
            </a: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600" dirty="0"/>
              <a:t>The Local Records Act (50 </a:t>
            </a:r>
            <a:r>
              <a:rPr lang="en-US" sz="2600" dirty="0" err="1"/>
              <a:t>ILCS</a:t>
            </a:r>
            <a:r>
              <a:rPr lang="en-US" sz="2600" dirty="0"/>
              <a:t> 205) was passed in 1962 as a method for local government agencies to legally dispose of their records.</a:t>
            </a:r>
          </a:p>
          <a:p>
            <a:r>
              <a:rPr lang="en-US" sz="2600" dirty="0"/>
              <a:t>Establishes the Local Records Commission to determine retentions and provide approval for authority.</a:t>
            </a:r>
          </a:p>
          <a:p>
            <a:r>
              <a:rPr lang="en-US" sz="2600" dirty="0"/>
              <a:t>Places responsibility for compliance on local government agencies.</a:t>
            </a:r>
          </a:p>
          <a:p>
            <a:r>
              <a:rPr lang="en-US" sz="2600" dirty="0"/>
              <a:t>Mandates the Secretary of State to provide support.</a:t>
            </a:r>
          </a:p>
        </p:txBody>
      </p:sp>
    </p:spTree>
    <p:extLst>
      <p:ext uri="{BB962C8B-B14F-4D97-AF65-F5344CB8AC3E}">
        <p14:creationId xmlns:p14="http://schemas.microsoft.com/office/powerpoint/2010/main" val="1304421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3800" dirty="0">
                <a:solidFill>
                  <a:schemeClr val="accent1"/>
                </a:solidFill>
              </a:rPr>
              <a:t>What does the Local Records Unit do?  </a:t>
            </a:r>
          </a:p>
        </p:txBody>
      </p:sp>
      <p:sp>
        <p:nvSpPr>
          <p:cNvPr id="5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000" dirty="0"/>
              <a:t>Serve as liaisons between your agency and the Local Records Commission. </a:t>
            </a:r>
          </a:p>
          <a:p>
            <a:r>
              <a:rPr lang="en-US" sz="2000" dirty="0"/>
              <a:t>Assist with establishing or updating Applications for Authority to Dispose of Local Records </a:t>
            </a:r>
          </a:p>
          <a:p>
            <a:r>
              <a:rPr lang="en-US" sz="2000" dirty="0"/>
              <a:t>Provide support with Disposal Certificates. </a:t>
            </a:r>
          </a:p>
          <a:p>
            <a:r>
              <a:rPr lang="en-US" sz="2000" dirty="0"/>
              <a:t>We’re free, too. </a:t>
            </a:r>
          </a:p>
          <a:p>
            <a:endParaRPr lang="en-US" sz="19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8FDA8F-44B8-B62F-7A11-E15606EEA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/>
        </p:blipFill>
        <p:spPr>
          <a:xfrm>
            <a:off x="5775664" y="265499"/>
            <a:ext cx="6090496" cy="645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86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Who do we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400" y="1584414"/>
            <a:ext cx="5393361" cy="4908461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Municipalities</a:t>
            </a:r>
          </a:p>
          <a:p>
            <a:pPr lvl="1"/>
            <a:r>
              <a:rPr lang="en-US" sz="2000" dirty="0">
                <a:solidFill>
                  <a:schemeClr val="accent2"/>
                </a:solidFill>
              </a:rPr>
              <a:t>Police</a:t>
            </a:r>
          </a:p>
          <a:p>
            <a:pPr lvl="1"/>
            <a:r>
              <a:rPr lang="en-US" sz="2000" dirty="0">
                <a:solidFill>
                  <a:schemeClr val="accent2"/>
                </a:solidFill>
              </a:rPr>
              <a:t>Fire </a:t>
            </a:r>
          </a:p>
          <a:p>
            <a:pPr lvl="1"/>
            <a:r>
              <a:rPr lang="en-US" sz="2000" dirty="0">
                <a:solidFill>
                  <a:schemeClr val="accent2"/>
                </a:solidFill>
              </a:rPr>
              <a:t>Libraries</a:t>
            </a:r>
          </a:p>
          <a:p>
            <a:pPr lvl="1"/>
            <a:r>
              <a:rPr lang="en-US" sz="2000" dirty="0">
                <a:solidFill>
                  <a:schemeClr val="accent2"/>
                </a:solidFill>
              </a:rPr>
              <a:t>Utility / Public Works</a:t>
            </a:r>
          </a:p>
          <a:p>
            <a:r>
              <a:rPr lang="en-US" sz="2400" dirty="0"/>
              <a:t>Community Colleges</a:t>
            </a:r>
          </a:p>
          <a:p>
            <a:r>
              <a:rPr lang="en-US" sz="2400" dirty="0"/>
              <a:t>School Districts</a:t>
            </a:r>
          </a:p>
          <a:p>
            <a:r>
              <a:rPr lang="en-US" sz="2400" dirty="0"/>
              <a:t>County Agencies </a:t>
            </a:r>
          </a:p>
          <a:p>
            <a:r>
              <a:rPr lang="en-US" sz="2400" dirty="0"/>
              <a:t>Townships</a:t>
            </a:r>
          </a:p>
          <a:p>
            <a:r>
              <a:rPr lang="en-US" sz="2400" dirty="0"/>
              <a:t>Districted agencies (</a:t>
            </a:r>
            <a:r>
              <a:rPr lang="en-US" sz="2400" dirty="0" err="1"/>
              <a:t>FPD</a:t>
            </a:r>
            <a:r>
              <a:rPr lang="en-US" sz="2400" dirty="0"/>
              <a:t>, Libraries)	</a:t>
            </a:r>
          </a:p>
          <a:p>
            <a:r>
              <a:rPr lang="en-US" sz="2400" dirty="0"/>
              <a:t>If your agency is publicly funded, then you must comply with the Local Records Act.  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phic 23" descr="Schoolhouse">
            <a:extLst>
              <a:ext uri="{FF2B5EF4-FFF2-40B4-BE49-F238E27FC236}">
                <a16:creationId xmlns:a16="http://schemas.microsoft.com/office/drawing/2014/main" id="{8E5A121A-58C0-EEE0-8E25-784726BEA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9962" y="1929820"/>
            <a:ext cx="4221597" cy="4221597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062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What is a Public Record?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Files">
            <a:extLst>
              <a:ext uri="{FF2B5EF4-FFF2-40B4-BE49-F238E27FC236}">
                <a16:creationId xmlns:a16="http://schemas.microsoft.com/office/drawing/2014/main" id="{D1812BC9-5914-C29E-08F3-C1DBD44D1C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110" r="28973" b="2"/>
          <a:stretch>
            <a:fillRect/>
          </a:stretch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b="1" u="sng" dirty="0">
                <a:highlight>
                  <a:srgbClr val="FFFF00"/>
                </a:highlight>
              </a:rPr>
              <a:t>any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/>
              <a:t>book, paper, map, photograph, born-digital electronic material, digitized electronic material, electronic material with a combination of digitized and born-digital </a:t>
            </a:r>
            <a:r>
              <a:rPr lang="en-US" sz="2000" b="1" u="sng" dirty="0">
                <a:highlight>
                  <a:srgbClr val="FFFF00"/>
                </a:highlight>
              </a:rPr>
              <a:t>material</a:t>
            </a:r>
            <a:r>
              <a:rPr lang="en-US" sz="2000" dirty="0"/>
              <a:t>, or other official documentary material, </a:t>
            </a:r>
            <a:r>
              <a:rPr lang="en-US" sz="2000" b="1" u="sng" dirty="0">
                <a:highlight>
                  <a:srgbClr val="FFFF00"/>
                </a:highlight>
              </a:rPr>
              <a:t>regardless of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/>
              <a:t>physical </a:t>
            </a:r>
            <a:r>
              <a:rPr lang="en-US" sz="2000" b="1" u="sng" dirty="0">
                <a:highlight>
                  <a:srgbClr val="FFFF00"/>
                </a:highlight>
              </a:rPr>
              <a:t>form</a:t>
            </a:r>
            <a:r>
              <a:rPr lang="en-US" sz="2000" dirty="0"/>
              <a:t> or characteristics, made, </a:t>
            </a:r>
            <a:r>
              <a:rPr lang="en-US" sz="2000" b="1" u="sng" dirty="0">
                <a:highlight>
                  <a:srgbClr val="FFFF00"/>
                </a:highlight>
              </a:rPr>
              <a:t>produced</a:t>
            </a:r>
            <a:r>
              <a:rPr lang="en-US" sz="2000" dirty="0"/>
              <a:t>, executed, </a:t>
            </a:r>
            <a:r>
              <a:rPr lang="en-US" sz="2000" b="1" u="sng" dirty="0">
                <a:highlight>
                  <a:srgbClr val="FFFF00"/>
                </a:highlight>
              </a:rPr>
              <a:t>or</a:t>
            </a:r>
            <a:r>
              <a:rPr lang="en-US" sz="2000" b="1" u="sng" dirty="0"/>
              <a:t> </a:t>
            </a:r>
            <a:r>
              <a:rPr lang="en-US" sz="2000" b="1" u="sng" dirty="0">
                <a:highlight>
                  <a:srgbClr val="FFFF00"/>
                </a:highlight>
              </a:rPr>
              <a:t>received</a:t>
            </a:r>
            <a:r>
              <a:rPr lang="en-US" sz="2000" b="1" dirty="0"/>
              <a:t> </a:t>
            </a:r>
            <a:r>
              <a:rPr lang="en-US" sz="2000" dirty="0"/>
              <a:t>by any agency or officer </a:t>
            </a:r>
            <a:r>
              <a:rPr lang="en-US" sz="2000" b="1" u="sng" dirty="0">
                <a:highlight>
                  <a:srgbClr val="FFFF00"/>
                </a:highlight>
              </a:rPr>
              <a:t>pursuant to law or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/>
              <a:t>in connection with the </a:t>
            </a:r>
            <a:r>
              <a:rPr lang="en-US" sz="2000" b="1" u="sng" dirty="0">
                <a:highlight>
                  <a:srgbClr val="FFFF00"/>
                </a:highlight>
              </a:rPr>
              <a:t>transaction of public business</a:t>
            </a:r>
            <a:r>
              <a:rPr lang="en-US" sz="2000" b="1" dirty="0">
                <a:highlight>
                  <a:srgbClr val="FFFF00"/>
                </a:highlight>
              </a:rPr>
              <a:t> </a:t>
            </a:r>
            <a:r>
              <a:rPr lang="en-US" sz="2000" b="1" u="sng" dirty="0">
                <a:highlight>
                  <a:srgbClr val="FFFF00"/>
                </a:highlight>
              </a:rPr>
              <a:t>and preserved</a:t>
            </a:r>
            <a:r>
              <a:rPr lang="en-US" sz="2000" b="1" dirty="0"/>
              <a:t> </a:t>
            </a:r>
            <a:r>
              <a:rPr lang="en-US" sz="2000" dirty="0"/>
              <a:t>or appropriate for preservation by such agency or officer, or any successor thereof, </a:t>
            </a:r>
            <a:r>
              <a:rPr lang="en-US" sz="2000" b="1" u="sng" dirty="0">
                <a:highlight>
                  <a:srgbClr val="FFFF00"/>
                </a:highlight>
              </a:rPr>
              <a:t>as evidence of</a:t>
            </a:r>
            <a:r>
              <a:rPr lang="en-US" sz="2000" b="1" dirty="0">
                <a:highlight>
                  <a:srgbClr val="FFFF00"/>
                </a:highlight>
              </a:rPr>
              <a:t> </a:t>
            </a:r>
            <a:r>
              <a:rPr lang="en-US" sz="2000" dirty="0"/>
              <a:t>the organization, function, policies, decisions, procedures, or other </a:t>
            </a:r>
            <a:r>
              <a:rPr lang="en-US" sz="2000" b="1" u="sng" dirty="0">
                <a:highlight>
                  <a:srgbClr val="FFFF00"/>
                </a:highlight>
              </a:rPr>
              <a:t>activities</a:t>
            </a:r>
            <a:r>
              <a:rPr lang="en-US" sz="2000" dirty="0"/>
              <a:t> thereof, or because of the informational data contained therein. </a:t>
            </a:r>
          </a:p>
          <a:p>
            <a:pPr marL="0" indent="0">
              <a:buNone/>
            </a:pPr>
            <a:r>
              <a:rPr lang="en-US" sz="2000"/>
              <a:t>(Source: P.A. 99-147, eff. 1-1-16.)</a:t>
            </a:r>
          </a:p>
        </p:txBody>
      </p:sp>
    </p:spTree>
    <p:extLst>
      <p:ext uri="{BB962C8B-B14F-4D97-AF65-F5344CB8AC3E}">
        <p14:creationId xmlns:p14="http://schemas.microsoft.com/office/powerpoint/2010/main" val="2114041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Let’s simplify: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012" y="2435097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Any [informational] material, regardless of form, produced or received pursuant to law or the  transaction of public business and preserved as evidence of activity of the [local government agency].</a:t>
            </a:r>
          </a:p>
        </p:txBody>
      </p:sp>
    </p:spTree>
    <p:extLst>
      <p:ext uri="{BB962C8B-B14F-4D97-AF65-F5344CB8AC3E}">
        <p14:creationId xmlns:p14="http://schemas.microsoft.com/office/powerpoint/2010/main" val="647705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What is NOT a public record? </a:t>
            </a:r>
          </a:p>
        </p:txBody>
      </p:sp>
      <p:sp>
        <p:nvSpPr>
          <p:cNvPr id="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 dirty="0">
                <a:latin typeface="Franklin Gothic Book" panose="020B0503020102020204" pitchFamily="34" charset="0"/>
                <a:cs typeface="Times New Roman" pitchFamily="18" charset="0"/>
              </a:rPr>
              <a:t>Extra copies of documents preserved only for convenience or reference (copies of meeting minutes, duplicate board packets)</a:t>
            </a:r>
          </a:p>
          <a:p>
            <a:r>
              <a:rPr lang="en-US" sz="2200" dirty="0">
                <a:latin typeface="Franklin Gothic Book" panose="020B0503020102020204" pitchFamily="34" charset="0"/>
                <a:cs typeface="Times New Roman" pitchFamily="18" charset="0"/>
              </a:rPr>
              <a:t>Stocks of publications and processing documents  (superseded blank forms)</a:t>
            </a:r>
          </a:p>
          <a:p>
            <a:r>
              <a:rPr lang="en-US" sz="2200" dirty="0">
                <a:latin typeface="Franklin Gothic Book" panose="020B0503020102020204" pitchFamily="34" charset="0"/>
              </a:rPr>
              <a:t>Junk emails or mail (party announcements, business cards, and unsolicited sales brochures, “cake in the breakroom” emails)</a:t>
            </a:r>
          </a:p>
          <a:p>
            <a:r>
              <a:rPr lang="en-US" sz="2200" dirty="0">
                <a:latin typeface="Franklin Gothic Book" panose="020B0503020102020204" pitchFamily="34" charset="0"/>
              </a:rPr>
              <a:t>Working files, drafts (drafts of grants; staff desktops)</a:t>
            </a:r>
          </a:p>
          <a:p>
            <a:pPr marL="0" indent="0">
              <a:buNone/>
            </a:pPr>
            <a:endParaRPr lang="en-US" sz="2200" dirty="0">
              <a:latin typeface="CG Times" pitchFamily="18" charset="0"/>
              <a:cs typeface="Times New Roman" pitchFamily="18" charset="0"/>
            </a:endParaRPr>
          </a:p>
          <a:p>
            <a:endParaRPr lang="en-US" sz="2200" dirty="0"/>
          </a:p>
        </p:txBody>
      </p:sp>
      <p:pic>
        <p:nvPicPr>
          <p:cNvPr id="10" name="Picture 9" descr="A picture containing blue, cake, food, indoor&#10;&#10;AI-generated content may be incorrect.">
            <a:extLst>
              <a:ext uri="{FF2B5EF4-FFF2-40B4-BE49-F238E27FC236}">
                <a16:creationId xmlns:a16="http://schemas.microsoft.com/office/drawing/2014/main" id="{116B0042-36FD-6144-79DF-F624CE1C85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80558" y="1990129"/>
            <a:ext cx="3964735" cy="42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76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6" y="1153571"/>
            <a:ext cx="3200400" cy="4461163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Are emails, text messages, videos, audio recordings, social media, and faxes public records?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8147" y="797822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400" dirty="0">
                <a:cs typeface="Times New Roman" pitchFamily="18" charset="0"/>
              </a:rPr>
              <a:t>Records are MEDIA NEUTRAL.</a:t>
            </a:r>
          </a:p>
          <a:p>
            <a:r>
              <a:rPr lang="en-US" sz="2400" dirty="0"/>
              <a:t>If the information </a:t>
            </a:r>
            <a:r>
              <a:rPr lang="en-US" sz="2400" dirty="0">
                <a:cs typeface="Times New Roman" pitchFamily="18" charset="0"/>
              </a:rPr>
              <a:t>fits the definition, it is a public record. </a:t>
            </a:r>
          </a:p>
          <a:p>
            <a:r>
              <a:rPr lang="en-US" sz="2400" dirty="0">
                <a:cs typeface="Times New Roman" pitchFamily="18" charset="0"/>
              </a:rPr>
              <a:t>Examples: emailed invoices, agency head sends email to staff, recordings of public meetings, surveillance video, Facebook comments…</a:t>
            </a:r>
          </a:p>
          <a:p>
            <a:r>
              <a:rPr lang="en-US" sz="2400" dirty="0"/>
              <a:t>Many emails are Transitory Records and do not meet the definition of public record (cc’d emails, routine memos, system generated messages, etc.)</a:t>
            </a:r>
          </a:p>
          <a:p>
            <a:r>
              <a:rPr lang="en-US" sz="2400" dirty="0"/>
              <a:t>Email retention policies help manage retention. </a:t>
            </a:r>
          </a:p>
          <a:p>
            <a:pPr marL="0" indent="0">
              <a:buNone/>
            </a:pPr>
            <a:endParaRPr lang="en-US" sz="2400" dirty="0"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2931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7562</TotalTime>
  <Words>1214</Words>
  <Application>Microsoft Office PowerPoint</Application>
  <PresentationFormat>Widescreen</PresentationFormat>
  <Paragraphs>155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Aptos</vt:lpstr>
      <vt:lpstr>Aptos Display</vt:lpstr>
      <vt:lpstr>Arial</vt:lpstr>
      <vt:lpstr>Blackadder ITC</vt:lpstr>
      <vt:lpstr>Calibri</vt:lpstr>
      <vt:lpstr>CG Times</vt:lpstr>
      <vt:lpstr>Franklin Gothic Book</vt:lpstr>
      <vt:lpstr>Times New Roman</vt:lpstr>
      <vt:lpstr>Office Theme</vt:lpstr>
      <vt:lpstr>Records Retention  and The Local Records Act </vt:lpstr>
      <vt:lpstr>Welcome to the exciting world of records management.*</vt:lpstr>
      <vt:lpstr>What is the Local Records Act?</vt:lpstr>
      <vt:lpstr>What does the Local Records Unit do?  </vt:lpstr>
      <vt:lpstr>Who do we help?</vt:lpstr>
      <vt:lpstr>What is a Public Record?</vt:lpstr>
      <vt:lpstr>Let’s simplify:</vt:lpstr>
      <vt:lpstr>What is NOT a public record? </vt:lpstr>
      <vt:lpstr>Are emails, text messages, videos, audio recordings, social media, and faxes public records? </vt:lpstr>
      <vt:lpstr>How can I manage social Media?  </vt:lpstr>
      <vt:lpstr>What’s an Application for Authority to Dispose of Local Records? </vt:lpstr>
      <vt:lpstr>PowerPoint Presentation</vt:lpstr>
      <vt:lpstr>PowerPoint Presentation</vt:lpstr>
      <vt:lpstr>PowerPoint Presentation</vt:lpstr>
      <vt:lpstr>Can records be scanned?</vt:lpstr>
      <vt:lpstr>When scanning with intent to dispose of originals:</vt:lpstr>
      <vt:lpstr>Next Stop: Disposal Certificate </vt:lpstr>
      <vt:lpstr>PowerPoint Presentation</vt:lpstr>
      <vt:lpstr>PowerPoint Presentation</vt:lpstr>
      <vt:lpstr>PowerPoint Presentation</vt:lpstr>
      <vt:lpstr>Now what? </vt:lpstr>
      <vt:lpstr>In the event of an emergency…</vt:lpstr>
      <vt:lpstr>Ideas for an efficient approach…</vt:lpstr>
      <vt:lpstr>Remember the benefits:</vt:lpstr>
      <vt:lpstr> </vt:lpstr>
      <vt:lpstr>Where to find us: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Cameron, Cherianne M</dc:creator>
  <cp:lastModifiedBy>Langfelder, Joshua A.</cp:lastModifiedBy>
  <cp:revision>81</cp:revision>
  <dcterms:created xsi:type="dcterms:W3CDTF">2020-08-24T20:37:58Z</dcterms:created>
  <dcterms:modified xsi:type="dcterms:W3CDTF">2026-03-02T16:22:52Z</dcterms:modified>
</cp:coreProperties>
</file>