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8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59" r:id="rId11"/>
    <p:sldId id="260" r:id="rId12"/>
    <p:sldId id="261" r:id="rId13"/>
    <p:sldId id="262" r:id="rId14"/>
    <p:sldId id="263" r:id="rId15"/>
    <p:sldId id="264" r:id="rId16"/>
    <p:sldId id="271" r:id="rId17"/>
    <p:sldId id="272" r:id="rId18"/>
    <p:sldId id="285" r:id="rId19"/>
    <p:sldId id="286" r:id="rId20"/>
    <p:sldId id="287" r:id="rId21"/>
    <p:sldId id="265" r:id="rId22"/>
    <p:sldId id="266" r:id="rId23"/>
    <p:sldId id="267" r:id="rId24"/>
    <p:sldId id="268" r:id="rId25"/>
    <p:sldId id="269" r:id="rId26"/>
    <p:sldId id="270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6203" autoAdjust="0"/>
  </p:normalViewPr>
  <p:slideViewPr>
    <p:cSldViewPr>
      <p:cViewPr varScale="1">
        <p:scale>
          <a:sx n="127" d="100"/>
          <a:sy n="127" d="100"/>
        </p:scale>
        <p:origin x="91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B77CE-D731-4B9C-B2D0-BE066F3C5F7E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D4FB1-5216-4E62-B11D-0E5E4E048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2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Slightly different in Michigan</a:t>
            </a:r>
          </a:p>
          <a:p>
            <a:r>
              <a:rPr lang="en-US" dirty="0"/>
              <a:t>Recent sale against the presumption assessments are correct strong evidence to rebut</a:t>
            </a:r>
          </a:p>
          <a:p>
            <a:r>
              <a:rPr lang="en-US" dirty="0"/>
              <a:t>Settlement Statement or contract proof</a:t>
            </a:r>
          </a:p>
          <a:p>
            <a:r>
              <a:rPr lang="en-US" dirty="0"/>
              <a:t>Less weight if not advertised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67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familiarize yourself with tax reps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12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they split the baby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5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99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Illinois Property Tax </a:t>
            </a:r>
            <a:r>
              <a:rPr lang="en-US" dirty="0" err="1"/>
              <a:t>Systmen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mass appraisal what do you use</a:t>
            </a:r>
          </a:p>
          <a:p>
            <a:endParaRPr lang="en-US" dirty="0"/>
          </a:p>
          <a:p>
            <a:r>
              <a:rPr lang="en-US" dirty="0"/>
              <a:t>For appeals now what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3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94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income producing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48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Penn Club v Grand Rapids and </a:t>
            </a:r>
            <a:r>
              <a:rPr lang="en-US" dirty="0" err="1"/>
              <a:t>Marsman</a:t>
            </a:r>
            <a:r>
              <a:rPr lang="en-US" dirty="0"/>
              <a:t> v Cascade Township and Presidents</a:t>
            </a:r>
            <a:r>
              <a:rPr lang="en-US" baseline="0" dirty="0"/>
              <a:t> Inn v Grand Rapids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62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People often appeal all of a certain type of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33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Sun Chemical – </a:t>
            </a:r>
            <a:r>
              <a:rPr lang="en-US" dirty="0" err="1"/>
              <a:t>Tanglewood</a:t>
            </a:r>
            <a:r>
              <a:rPr lang="en-US" dirty="0"/>
              <a:t> – Steven E Smith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1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had an appraisal where our records included a recent sale at a higher price they failed to include in the appraisal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D4FB1-5216-4E62-B11D-0E5E4E04868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3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4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73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9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72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62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5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5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6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5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3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8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E9186CCD-B0C4-472E-83E7-8C179F445F6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3C5539C6-9F7D-41AB-8A93-E92F9E7CC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6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7591760" cy="1735897"/>
          </a:xfrm>
        </p:spPr>
        <p:txBody>
          <a:bodyPr/>
          <a:lstStyle/>
          <a:p>
            <a:r>
              <a:rPr lang="en-US" dirty="0"/>
              <a:t>So You have an Appeal- </a:t>
            </a:r>
            <a:br>
              <a:rPr lang="en-US" dirty="0"/>
            </a:br>
            <a:r>
              <a:rPr lang="en-US" dirty="0"/>
              <a:t>Commercial or Industrial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9900" y="4495800"/>
            <a:ext cx="3124199" cy="861420"/>
          </a:xfrm>
        </p:spPr>
        <p:txBody>
          <a:bodyPr/>
          <a:lstStyle/>
          <a:p>
            <a:r>
              <a:rPr lang="en-US" b="1" dirty="0"/>
              <a:t>By Donna VanderVries</a:t>
            </a:r>
          </a:p>
        </p:txBody>
      </p:sp>
    </p:spTree>
    <p:extLst>
      <p:ext uri="{BB962C8B-B14F-4D97-AF65-F5344CB8AC3E}">
        <p14:creationId xmlns:p14="http://schemas.microsoft.com/office/powerpoint/2010/main" val="248002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Get an Appeal What Information do I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Income and Expense data for the last 3 -5 years</a:t>
            </a:r>
          </a:p>
          <a:p>
            <a:endParaRPr lang="en-US" dirty="0"/>
          </a:p>
          <a:p>
            <a:r>
              <a:rPr lang="en-US" dirty="0"/>
              <a:t>Detail of the data </a:t>
            </a:r>
          </a:p>
          <a:p>
            <a:endParaRPr lang="en-US" dirty="0"/>
          </a:p>
          <a:p>
            <a:r>
              <a:rPr lang="en-US" dirty="0"/>
              <a:t>Ex - Are they paying a management fee to whom</a:t>
            </a:r>
          </a:p>
        </p:txBody>
      </p:sp>
    </p:spTree>
    <p:extLst>
      <p:ext uri="{BB962C8B-B14F-4D97-AF65-F5344CB8AC3E}">
        <p14:creationId xmlns:p14="http://schemas.microsoft.com/office/powerpoint/2010/main" val="3547154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 and Expense data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Unusual expenses why – are there capital items – large repairs </a:t>
            </a:r>
          </a:p>
          <a:p>
            <a:endParaRPr lang="en-US" dirty="0"/>
          </a:p>
          <a:p>
            <a:r>
              <a:rPr lang="en-US" dirty="0"/>
              <a:t>Do they reserve for replacements</a:t>
            </a:r>
          </a:p>
          <a:p>
            <a:endParaRPr lang="en-US" dirty="0"/>
          </a:p>
          <a:p>
            <a:r>
              <a:rPr lang="en-US" dirty="0"/>
              <a:t>Why is vacancy high – is it management – do they have competent management- review data versus market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120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thing that needs repair and replacement – deferred maintenance</a:t>
            </a:r>
          </a:p>
          <a:p>
            <a:endParaRPr lang="en-US" dirty="0"/>
          </a:p>
          <a:p>
            <a:r>
              <a:rPr lang="en-US" dirty="0"/>
              <a:t>Anything that is obsolete – what is it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83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Appraisals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appraisals over the last three to five years preferably five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Especially interesting if you have the same appraiser valuing it for financing and then tax appeal.</a:t>
            </a:r>
          </a:p>
        </p:txBody>
      </p:sp>
    </p:spTree>
    <p:extLst>
      <p:ext uri="{BB962C8B-B14F-4D97-AF65-F5344CB8AC3E}">
        <p14:creationId xmlns:p14="http://schemas.microsoft.com/office/powerpoint/2010/main" val="410446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listings and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a copy of recent offerings/listings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Holiday Inn claimed property worth under $4,000,000 yet listed at $7,500,000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2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Kick the Tires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go out and visually inspect the property</a:t>
            </a:r>
          </a:p>
          <a:p>
            <a:endParaRPr lang="en-US" dirty="0"/>
          </a:p>
          <a:p>
            <a:r>
              <a:rPr lang="en-US" dirty="0"/>
              <a:t>See if based on the data I have a basis to reduce the value</a:t>
            </a:r>
          </a:p>
        </p:txBody>
      </p:sp>
    </p:spTree>
    <p:extLst>
      <p:ext uri="{BB962C8B-B14F-4D97-AF65-F5344CB8AC3E}">
        <p14:creationId xmlns:p14="http://schemas.microsoft.com/office/powerpoint/2010/main" val="4079932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Depending on who is representing other side use discovery – may need to go formal versus informal to get data</a:t>
            </a:r>
          </a:p>
          <a:p>
            <a:endParaRPr lang="en-US" dirty="0"/>
          </a:p>
          <a:p>
            <a:r>
              <a:rPr lang="en-US" dirty="0"/>
              <a:t>Interrogatories, Depositions, Production of Documents</a:t>
            </a:r>
          </a:p>
        </p:txBody>
      </p:sp>
    </p:spTree>
    <p:extLst>
      <p:ext uri="{BB962C8B-B14F-4D97-AF65-F5344CB8AC3E}">
        <p14:creationId xmlns:p14="http://schemas.microsoft.com/office/powerpoint/2010/main" val="2948794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other side fails to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 motion to compel</a:t>
            </a:r>
          </a:p>
          <a:p>
            <a:endParaRPr lang="en-US" dirty="0"/>
          </a:p>
          <a:p>
            <a:r>
              <a:rPr lang="en-US" dirty="0"/>
              <a:t>Docket and track your cases and deadlines</a:t>
            </a:r>
          </a:p>
          <a:p>
            <a:endParaRPr lang="en-US" dirty="0"/>
          </a:p>
          <a:p>
            <a:r>
              <a:rPr lang="en-US" dirty="0"/>
              <a:t>If necessary subpoena the bank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04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35A15-92BB-4B0B-8ADC-152ADBFD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 the appraisal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F54FE-6D13-442D-84E1-DCC7460B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value reasonable</a:t>
            </a:r>
          </a:p>
          <a:p>
            <a:endParaRPr lang="en-US" dirty="0"/>
          </a:p>
          <a:p>
            <a:r>
              <a:rPr lang="en-US" dirty="0"/>
              <a:t>How to defend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09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35A15-92BB-4B0B-8ADC-152ADBFD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 the appraisal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F54FE-6D13-442D-84E1-DCC7460B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Rebuttal for differences and cross exam</a:t>
            </a:r>
          </a:p>
          <a:p>
            <a:r>
              <a:rPr lang="en-US" dirty="0"/>
              <a:t>Data differences</a:t>
            </a:r>
          </a:p>
          <a:p>
            <a:r>
              <a:rPr lang="en-US" dirty="0"/>
              <a:t>Techniques</a:t>
            </a:r>
          </a:p>
          <a:p>
            <a:r>
              <a:rPr lang="en-US" dirty="0"/>
              <a:t>Methodology 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Find errors in data and math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1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Burden of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Taxpayer has burden of proving assessment incorrect based on market value or lack of uniformity</a:t>
            </a:r>
          </a:p>
          <a:p>
            <a:endParaRPr lang="en-US" dirty="0"/>
          </a:p>
          <a:p>
            <a:r>
              <a:rPr lang="en-US" dirty="0"/>
              <a:t>Law in Illinois different – voluntary sale between willing buyer and seller in Illinois with no relationship most accurate reflection of fair market value</a:t>
            </a:r>
          </a:p>
        </p:txBody>
      </p:sp>
    </p:spTree>
    <p:extLst>
      <p:ext uri="{BB962C8B-B14F-4D97-AF65-F5344CB8AC3E}">
        <p14:creationId xmlns:p14="http://schemas.microsoft.com/office/powerpoint/2010/main" val="4218397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35A15-92BB-4B0B-8ADC-152ADBFD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 the appraisal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F54FE-6D13-442D-84E1-DCC7460B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review</a:t>
            </a:r>
          </a:p>
          <a:p>
            <a:pPr lvl="1"/>
            <a:r>
              <a:rPr lang="en-US" dirty="0"/>
              <a:t>Desktop limited to report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Technical Review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Field Review – inspect subject and comps and confirm data independently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71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settle what I can now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 reviewing recent Tribunal decisions in Michigan– who has ruled on what – ex big boxes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839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Network with other assessors and appraisers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Good source of data</a:t>
            </a:r>
          </a:p>
          <a:p>
            <a:endParaRPr lang="en-US" dirty="0"/>
          </a:p>
          <a:p>
            <a:r>
              <a:rPr lang="en-US" dirty="0"/>
              <a:t>Coordinated efforts make for better efforts on our part –</a:t>
            </a:r>
          </a:p>
          <a:p>
            <a:endParaRPr lang="en-US" dirty="0"/>
          </a:p>
          <a:p>
            <a:r>
              <a:rPr lang="en-US" dirty="0"/>
              <a:t>Also you have data like in the sales database for the county – </a:t>
            </a:r>
          </a:p>
        </p:txBody>
      </p:sp>
    </p:spTree>
    <p:extLst>
      <p:ext uri="{BB962C8B-B14F-4D97-AF65-F5344CB8AC3E}">
        <p14:creationId xmlns:p14="http://schemas.microsoft.com/office/powerpoint/2010/main" val="823903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can’t settle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Prepare valuation disclosure</a:t>
            </a:r>
          </a:p>
          <a:p>
            <a:endParaRPr lang="en-US" dirty="0"/>
          </a:p>
          <a:p>
            <a:r>
              <a:rPr lang="en-US" dirty="0"/>
              <a:t>Submit record card – under seal – if you think the other side is not going to have data and may drop – discuss several recent cases where that happened and when caught</a:t>
            </a:r>
          </a:p>
          <a:p>
            <a:endParaRPr lang="en-US" dirty="0"/>
          </a:p>
          <a:p>
            <a:r>
              <a:rPr lang="en-US" dirty="0"/>
              <a:t>Know your opposition – attorney and rep what to expect </a:t>
            </a:r>
          </a:p>
        </p:txBody>
      </p:sp>
    </p:spTree>
    <p:extLst>
      <p:ext uri="{BB962C8B-B14F-4D97-AF65-F5344CB8AC3E}">
        <p14:creationId xmlns:p14="http://schemas.microsoft.com/office/powerpoint/2010/main" val="2712607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Valuation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at parcel value independent of assessment</a:t>
            </a:r>
          </a:p>
          <a:p>
            <a:endParaRPr lang="en-US" dirty="0"/>
          </a:p>
          <a:p>
            <a:r>
              <a:rPr lang="en-US" dirty="0"/>
              <a:t>Gather market data on sales</a:t>
            </a:r>
          </a:p>
          <a:p>
            <a:endParaRPr lang="en-US" dirty="0"/>
          </a:p>
          <a:p>
            <a:r>
              <a:rPr lang="en-US" dirty="0"/>
              <a:t>Gather market data on income</a:t>
            </a:r>
          </a:p>
          <a:p>
            <a:endParaRPr lang="en-US" dirty="0"/>
          </a:p>
          <a:p>
            <a:r>
              <a:rPr lang="en-US" dirty="0"/>
              <a:t>Use gathered data to put together valuation disclosure if cannot settle</a:t>
            </a:r>
          </a:p>
        </p:txBody>
      </p:sp>
    </p:spTree>
    <p:extLst>
      <p:ext uri="{BB962C8B-B14F-4D97-AF65-F5344CB8AC3E}">
        <p14:creationId xmlns:p14="http://schemas.microsoft.com/office/powerpoint/2010/main" val="804857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Timely submit valuation 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Tribunal has allowed petitioner to submit disclosures late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Don’t be late – don’t risk it</a:t>
            </a:r>
          </a:p>
        </p:txBody>
      </p:sp>
    </p:spTree>
    <p:extLst>
      <p:ext uri="{BB962C8B-B14F-4D97-AF65-F5344CB8AC3E}">
        <p14:creationId xmlns:p14="http://schemas.microsoft.com/office/powerpoint/2010/main" val="1562955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interested parties informed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has tax dollars at stake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you get other units involved if enough tax dollars are at issue</a:t>
            </a:r>
          </a:p>
          <a:p>
            <a:endParaRPr lang="en-US" dirty="0"/>
          </a:p>
          <a:p>
            <a:r>
              <a:rPr lang="en-US" dirty="0"/>
              <a:t>Library not notified nor Community College</a:t>
            </a:r>
          </a:p>
        </p:txBody>
      </p:sp>
    </p:spTree>
    <p:extLst>
      <p:ext uri="{BB962C8B-B14F-4D97-AF65-F5344CB8AC3E}">
        <p14:creationId xmlns:p14="http://schemas.microsoft.com/office/powerpoint/2010/main" val="4058938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After valuation disclosure exchanged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other sides valuation</a:t>
            </a:r>
          </a:p>
          <a:p>
            <a:endParaRPr lang="en-US" dirty="0"/>
          </a:p>
          <a:p>
            <a:r>
              <a:rPr lang="en-US" dirty="0"/>
              <a:t>Get data on their </a:t>
            </a:r>
            <a:r>
              <a:rPr lang="en-US" dirty="0" err="1"/>
              <a:t>comparables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Confirm </a:t>
            </a:r>
            <a:r>
              <a:rPr lang="en-US" dirty="0" err="1"/>
              <a:t>comparables</a:t>
            </a:r>
            <a:r>
              <a:rPr lang="en-US" dirty="0"/>
              <a:t> and other information – highest and best use does what said in appraisal match facts</a:t>
            </a:r>
          </a:p>
        </p:txBody>
      </p:sp>
    </p:spTree>
    <p:extLst>
      <p:ext uri="{BB962C8B-B14F-4D97-AF65-F5344CB8AC3E}">
        <p14:creationId xmlns:p14="http://schemas.microsoft.com/office/powerpoint/2010/main" val="24632906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other sides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 your attorney with questions both for direct and cross examination</a:t>
            </a:r>
          </a:p>
          <a:p>
            <a:endParaRPr lang="en-US" dirty="0"/>
          </a:p>
          <a:p>
            <a:r>
              <a:rPr lang="en-US" dirty="0"/>
              <a:t>My experience attorneys often don’t do much of this – so teach them what they need to know if your attorney is not experienced in the tribunal</a:t>
            </a:r>
          </a:p>
          <a:p>
            <a:endParaRPr lang="en-US" dirty="0"/>
          </a:p>
          <a:p>
            <a:r>
              <a:rPr lang="en-US" dirty="0"/>
              <a:t>Ex Steelcase and some GR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53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your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for errors</a:t>
            </a:r>
          </a:p>
          <a:p>
            <a:endParaRPr lang="en-US" dirty="0"/>
          </a:p>
          <a:p>
            <a:r>
              <a:rPr lang="en-US" dirty="0"/>
              <a:t>If you find them be prepared to testify on direct examination and let your attorney know</a:t>
            </a:r>
          </a:p>
          <a:p>
            <a:endParaRPr lang="en-US" dirty="0"/>
          </a:p>
          <a:p>
            <a:r>
              <a:rPr lang="en-US" dirty="0"/>
              <a:t>Don’t let opposing counsel catch your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749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16F7-AB6D-46E6-B2CD-6328B6FE0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Market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3C9E7-5293-4EB8-8D8E-A200BFC4C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Property assessed at value on open market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what property would sell in open market assuming that buyer and seller are knowledgeable and use </a:t>
            </a:r>
            <a:r>
              <a:rPr lang="en-US" u="sng" dirty="0"/>
              <a:t>sound </a:t>
            </a:r>
            <a:r>
              <a:rPr lang="en-US" dirty="0"/>
              <a:t>judgement with sufficient time and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 affected by things like bankruptcy or foreclosure</a:t>
            </a:r>
          </a:p>
        </p:txBody>
      </p:sp>
    </p:spTree>
    <p:extLst>
      <p:ext uri="{BB962C8B-B14F-4D97-AF65-F5344CB8AC3E}">
        <p14:creationId xmlns:p14="http://schemas.microsoft.com/office/powerpoint/2010/main" val="2066914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theories involved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sure you understand and can testify to different approaches like discounted cash flow and why you did not use this approach</a:t>
            </a:r>
          </a:p>
        </p:txBody>
      </p:sp>
    </p:spTree>
    <p:extLst>
      <p:ext uri="{BB962C8B-B14F-4D97-AF65-F5344CB8AC3E}">
        <p14:creationId xmlns:p14="http://schemas.microsoft.com/office/powerpoint/2010/main" val="1157247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law firm specific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aware that you may be subpoenaed and called out of order</a:t>
            </a:r>
          </a:p>
          <a:p>
            <a:endParaRPr lang="en-US" dirty="0"/>
          </a:p>
          <a:p>
            <a:r>
              <a:rPr lang="en-US" dirty="0"/>
              <a:t>Be ready for this and hypotheticals</a:t>
            </a:r>
          </a:p>
          <a:p>
            <a:endParaRPr lang="en-US" dirty="0"/>
          </a:p>
          <a:p>
            <a:r>
              <a:rPr lang="en-US" dirty="0"/>
              <a:t>If you have a chance review tapes and transcripts from cases with the law firm that uses them – specifically one that starts with ….</a:t>
            </a:r>
          </a:p>
        </p:txBody>
      </p:sp>
    </p:spTree>
    <p:extLst>
      <p:ext uri="{BB962C8B-B14F-4D97-AF65-F5344CB8AC3E}">
        <p14:creationId xmlns:p14="http://schemas.microsoft.com/office/powerpoint/2010/main" val="3663340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Testimony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arrive the first day of hearing if your attorney advises against it – better to not be part of the other sides case in chief</a:t>
            </a:r>
          </a:p>
          <a:p>
            <a:endParaRPr lang="en-US" dirty="0"/>
          </a:p>
          <a:p>
            <a:r>
              <a:rPr lang="en-US" dirty="0"/>
              <a:t>Make them present the case in logical order if not subpoenaed to be a witness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88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</a:t>
            </a:r>
            <a:r>
              <a:rPr lang="en-US" dirty="0" err="1"/>
              <a:t>Prepare</a:t>
            </a:r>
            <a:r>
              <a:rPr lang="en-US" dirty="0"/>
              <a:t> </a:t>
            </a:r>
            <a:r>
              <a:rPr lang="en-US" dirty="0" err="1"/>
              <a:t>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at all possible avoid litigation to hearing – no one typically wins and it costs more time and money in terms of legal fees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there will be a hearing be ready</a:t>
            </a:r>
          </a:p>
          <a:p>
            <a:endParaRPr lang="en-US" dirty="0"/>
          </a:p>
          <a:p>
            <a:r>
              <a:rPr lang="en-US" dirty="0"/>
              <a:t>Keep in mind the mindset at the tribunal appears to be to clear the docket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74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your attorney ready to make them at the end of the case orally</a:t>
            </a:r>
          </a:p>
          <a:p>
            <a:endParaRPr lang="en-US" dirty="0"/>
          </a:p>
          <a:p>
            <a:r>
              <a:rPr lang="en-US" dirty="0"/>
              <a:t>Tribunal used to allow them in writing but my recent experience has been no</a:t>
            </a:r>
          </a:p>
        </p:txBody>
      </p:sp>
    </p:spTree>
    <p:extLst>
      <p:ext uri="{BB962C8B-B14F-4D97-AF65-F5344CB8AC3E}">
        <p14:creationId xmlns:p14="http://schemas.microsoft.com/office/powerpoint/2010/main" val="27113287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Hold other side to pleadings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case where exemption issue never plead – value was and judge did not allow it dropped on the eve of trial</a:t>
            </a:r>
          </a:p>
          <a:p>
            <a:endParaRPr lang="en-US" dirty="0"/>
          </a:p>
          <a:p>
            <a:r>
              <a:rPr lang="en-US" dirty="0"/>
              <a:t>Another example – recent case we have plead as uncapping not value – in a condo situation</a:t>
            </a:r>
          </a:p>
        </p:txBody>
      </p:sp>
    </p:spTree>
    <p:extLst>
      <p:ext uri="{BB962C8B-B14F-4D97-AF65-F5344CB8AC3E}">
        <p14:creationId xmlns:p14="http://schemas.microsoft.com/office/powerpoint/2010/main" val="4655961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</a:t>
            </a:r>
            <a:r>
              <a:rPr lang="en-US" dirty="0" err="1"/>
              <a:t>Daubert</a:t>
            </a:r>
            <a:r>
              <a:rPr lang="en-US" dirty="0"/>
              <a:t> 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this before trial in writing to help preserve grounds for appeal</a:t>
            </a:r>
          </a:p>
          <a:p>
            <a:endParaRPr lang="en-US" dirty="0"/>
          </a:p>
          <a:p>
            <a:r>
              <a:rPr lang="en-US" dirty="0"/>
              <a:t>Recent decisions have not had a ton of meat in them so grounds for appeal limited – error of law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03340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take it personally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attorney’s job is to discredit you so remember it is not personal – he/she is going after </a:t>
            </a:r>
            <a:r>
              <a:rPr lang="en-US"/>
              <a:t>your credibility</a:t>
            </a:r>
          </a:p>
        </p:txBody>
      </p:sp>
    </p:spTree>
    <p:extLst>
      <p:ext uri="{BB962C8B-B14F-4D97-AF65-F5344CB8AC3E}">
        <p14:creationId xmlns:p14="http://schemas.microsoft.com/office/powerpoint/2010/main" val="279771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72E95-E01D-4C80-8DB6-7AF3927BD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Market Value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7B3C1-3E08-4EBC-9EAF-714C748E4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Highest and best use</a:t>
            </a:r>
          </a:p>
          <a:p>
            <a:endParaRPr lang="en-US" dirty="0"/>
          </a:p>
          <a:p>
            <a:pPr lvl="1"/>
            <a:r>
              <a:rPr lang="en-US" dirty="0"/>
              <a:t>Physically possible</a:t>
            </a:r>
          </a:p>
          <a:p>
            <a:pPr lvl="1"/>
            <a:r>
              <a:rPr lang="en-US" dirty="0"/>
              <a:t>Legally </a:t>
            </a:r>
          </a:p>
          <a:p>
            <a:pPr lvl="1"/>
            <a:r>
              <a:rPr lang="en-US" dirty="0"/>
              <a:t>Financially </a:t>
            </a:r>
            <a:r>
              <a:rPr lang="en-US" dirty="0" err="1"/>
              <a:t>feasibie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Maximally productive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650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2769-5308-4FF0-9A55-7A579502C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Appraisal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8200C-E5A7-42AD-8E09-C1FA587FE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Sales Comparison – Market</a:t>
            </a:r>
          </a:p>
          <a:p>
            <a:endParaRPr lang="en-US" dirty="0"/>
          </a:p>
          <a:p>
            <a:r>
              <a:rPr lang="en-US" dirty="0"/>
              <a:t>Income Capitalization</a:t>
            </a:r>
          </a:p>
          <a:p>
            <a:endParaRPr lang="en-US" dirty="0"/>
          </a:p>
          <a:p>
            <a:r>
              <a:rPr lang="en-US" dirty="0"/>
              <a:t>Cost Approach</a:t>
            </a:r>
          </a:p>
        </p:txBody>
      </p:sp>
    </p:spTree>
    <p:extLst>
      <p:ext uri="{BB962C8B-B14F-4D97-AF65-F5344CB8AC3E}">
        <p14:creationId xmlns:p14="http://schemas.microsoft.com/office/powerpoint/2010/main" val="953005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3BFD7-3C62-417A-81AB-189142496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Cost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73D58-15F4-46C2-8F43-2243F304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 of substitution</a:t>
            </a:r>
          </a:p>
          <a:p>
            <a:endParaRPr lang="en-US" dirty="0"/>
          </a:p>
          <a:p>
            <a:r>
              <a:rPr lang="en-US" dirty="0"/>
              <a:t>Buyer won’t pay more for the property than cost to build a similar 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1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3BFD7-3C62-417A-81AB-189142496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Cost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73D58-15F4-46C2-8F43-2243F304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Requires a current estimate of replacement or reproduction cost less accrued depreciation (physical, functional and economic)</a:t>
            </a:r>
          </a:p>
          <a:p>
            <a:endParaRPr lang="en-US" dirty="0"/>
          </a:p>
          <a:p>
            <a:r>
              <a:rPr lang="en-US" dirty="0"/>
              <a:t>Plus land value</a:t>
            </a:r>
          </a:p>
        </p:txBody>
      </p:sp>
    </p:spTree>
    <p:extLst>
      <p:ext uri="{BB962C8B-B14F-4D97-AF65-F5344CB8AC3E}">
        <p14:creationId xmlns:p14="http://schemas.microsoft.com/office/powerpoint/2010/main" val="3680213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6EF42-2466-472D-9BD9-345F00E8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Income </a:t>
            </a:r>
            <a:r>
              <a:rPr lang="en-US" dirty="0" err="1"/>
              <a:t>Appraoch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AD235-7337-4557-A5FC-42B8BE6F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IRV FORMULA</a:t>
            </a:r>
          </a:p>
          <a:p>
            <a:endParaRPr lang="en-US" dirty="0"/>
          </a:p>
          <a:p>
            <a:r>
              <a:rPr lang="en-US" dirty="0"/>
              <a:t>Best used for income producing property if you have data – apartments, office buildings,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79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B9CA0-F710-4380-96A3-C38944DF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Sales </a:t>
            </a:r>
            <a:r>
              <a:rPr lang="en-US" dirty="0" err="1"/>
              <a:t>Appraoch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07EA2-D33C-43FE-AE09-0E254210C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often get into it in commercial and industrial till an appeal</a:t>
            </a:r>
          </a:p>
          <a:p>
            <a:endParaRPr lang="en-US" dirty="0"/>
          </a:p>
          <a:p>
            <a:r>
              <a:rPr lang="en-US" dirty="0"/>
              <a:t>Value of subject determined from review of </a:t>
            </a:r>
            <a:r>
              <a:rPr lang="en-US" dirty="0" err="1"/>
              <a:t>comparables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675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78B309DE8E044AFB61734FC4B5D1D" ma:contentTypeVersion="18" ma:contentTypeDescription="Create a new document." ma:contentTypeScope="" ma:versionID="50be01483d053ab55a6ab20ccf835103">
  <xsd:schema xmlns:xsd="http://www.w3.org/2001/XMLSchema" xmlns:xs="http://www.w3.org/2001/XMLSchema" xmlns:p="http://schemas.microsoft.com/office/2006/metadata/properties" xmlns:ns2="0372413e-dadc-42f5-a678-5f48deb7922d" xmlns:ns3="73babbb5-1489-4229-9daa-440460e60103" targetNamespace="http://schemas.microsoft.com/office/2006/metadata/properties" ma:root="true" ma:fieldsID="7c243038faba260c482353ddc44aa89b" ns2:_="" ns3:_="">
    <xsd:import namespace="0372413e-dadc-42f5-a678-5f48deb7922d"/>
    <xsd:import namespace="73babbb5-1489-4229-9daa-440460e601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2413e-dadc-42f5-a678-5f48deb792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2e94fc8-ef67-43f7-b220-bc2674b03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abbb5-1489-4229-9daa-440460e6010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42edf8c-9b7b-4985-9ed3-53b6c5bdcfcb}" ma:internalName="TaxCatchAll" ma:showField="CatchAllData" ma:web="73babbb5-1489-4229-9daa-440460e60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72413e-dadc-42f5-a678-5f48deb7922d">
      <Terms xmlns="http://schemas.microsoft.com/office/infopath/2007/PartnerControls"/>
    </lcf76f155ced4ddcb4097134ff3c332f>
    <TaxCatchAll xmlns="73babbb5-1489-4229-9daa-440460e60103" xsi:nil="true"/>
  </documentManagement>
</p:properties>
</file>

<file path=customXml/itemProps1.xml><?xml version="1.0" encoding="utf-8"?>
<ds:datastoreItem xmlns:ds="http://schemas.openxmlformats.org/officeDocument/2006/customXml" ds:itemID="{09B1CB45-9733-43A5-BA05-722BA3783ECB}"/>
</file>

<file path=customXml/itemProps2.xml><?xml version="1.0" encoding="utf-8"?>
<ds:datastoreItem xmlns:ds="http://schemas.openxmlformats.org/officeDocument/2006/customXml" ds:itemID="{46E452B9-EF22-4F5D-9935-99CB9A40C37A}"/>
</file>

<file path=customXml/itemProps3.xml><?xml version="1.0" encoding="utf-8"?>
<ds:datastoreItem xmlns:ds="http://schemas.openxmlformats.org/officeDocument/2006/customXml" ds:itemID="{BF8E73C9-0A3B-4B26-8C59-B4122D14CD59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299</TotalTime>
  <Words>1227</Words>
  <Application>Microsoft Office PowerPoint</Application>
  <PresentationFormat>On-screen Show (4:3)</PresentationFormat>
  <Paragraphs>214</Paragraphs>
  <Slides>37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Century Gothic</vt:lpstr>
      <vt:lpstr>Wingdings 3</vt:lpstr>
      <vt:lpstr>Ion Boardroom</vt:lpstr>
      <vt:lpstr>So You have an Appeal-  Commercial or Industrial</vt:lpstr>
      <vt:lpstr>Burden of Proof</vt:lpstr>
      <vt:lpstr>   Market Value</vt:lpstr>
      <vt:lpstr>   Market Value </vt:lpstr>
      <vt:lpstr>  Appraisal Approaches</vt:lpstr>
      <vt:lpstr>   Cost Approach</vt:lpstr>
      <vt:lpstr>   Cost Approach</vt:lpstr>
      <vt:lpstr>  Income Appraoch</vt:lpstr>
      <vt:lpstr>    Sales Appraoch</vt:lpstr>
      <vt:lpstr>Get an Appeal What Information do I need</vt:lpstr>
      <vt:lpstr>Income and Expense data cont.</vt:lpstr>
      <vt:lpstr>Physical data</vt:lpstr>
      <vt:lpstr>Recent Appraisals</vt:lpstr>
      <vt:lpstr>Recent listings and offerings</vt:lpstr>
      <vt:lpstr>Kick the Tires</vt:lpstr>
      <vt:lpstr>Use Discovery</vt:lpstr>
      <vt:lpstr>If other side fails to answer</vt:lpstr>
      <vt:lpstr>Critique the appraisal</vt:lpstr>
      <vt:lpstr>Critique the appraisal</vt:lpstr>
      <vt:lpstr>Critique the appraisal</vt:lpstr>
      <vt:lpstr>Settle</vt:lpstr>
      <vt:lpstr>Network with other assessors and appraisers</vt:lpstr>
      <vt:lpstr>If you can’t settle </vt:lpstr>
      <vt:lpstr>Valuation Disclosure</vt:lpstr>
      <vt:lpstr>Timely submit valuation disclosure</vt:lpstr>
      <vt:lpstr>Keep interested parties informed</vt:lpstr>
      <vt:lpstr>After valuation disclosure exchanged</vt:lpstr>
      <vt:lpstr>Review other sides valuation</vt:lpstr>
      <vt:lpstr>Review your valuation</vt:lpstr>
      <vt:lpstr>Review theories involved</vt:lpstr>
      <vt:lpstr>One law firm specific</vt:lpstr>
      <vt:lpstr>Testimony</vt:lpstr>
      <vt:lpstr>Prepare Prepare Prepare</vt:lpstr>
      <vt:lpstr>Closing Arguments</vt:lpstr>
      <vt:lpstr>Hold other side to pleadings</vt:lpstr>
      <vt:lpstr>Consider Daubert Motion</vt:lpstr>
      <vt:lpstr>Don’t take it personally </vt:lpstr>
    </vt:vector>
  </TitlesOfParts>
  <Company>Muskegon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Michigan Tax Tribunal as an Assessor</dc:title>
  <dc:creator>Administrator</dc:creator>
  <cp:lastModifiedBy>Vandervries, Donna</cp:lastModifiedBy>
  <cp:revision>18</cp:revision>
  <dcterms:created xsi:type="dcterms:W3CDTF">2012-10-01T16:32:24Z</dcterms:created>
  <dcterms:modified xsi:type="dcterms:W3CDTF">2026-03-05T20:25:53Z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0x0101004DF78B309DE8E044AFB61734FC4B5D1D</vt:lpwstr>
  </property>
</Properties>
</file>