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0.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50" d="100"/>
          <a:sy n="150" d="100"/>
        </p:scale>
        <p:origin x="2587" y="3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845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s://www.housecanary.com/blog/automated-valuation-model" TargetMode="External"/><Relationship Id="rId5" Type="http://schemas.openxmlformats.org/officeDocument/2006/relationships/hyperlink" Target="https://www.attomdata.com/data/property-valuation-data/avm/" TargetMode="External"/><Relationship Id="rId4" Type="http://schemas.openxmlformats.org/officeDocument/2006/relationships/hyperlink" Target="https://www.v7labs.com/blog/best-ai-tools-for-real-estate"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s://www.adventuresincre.com/strategies-for-better-ai-prompting/" TargetMode="External"/><Relationship Id="rId4" Type="http://schemas.openxmlformats.org/officeDocument/2006/relationships/hyperlink" Target="https://www.claconnect.com/en/resources/blogs/real-estate/ai-prompting-for-real-estate-pros"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1.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www.anthropic.com/news/model-context-protoco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hyperlink" Target="https://thehackernews.com/2026/02/new-openclaw-vulnerability.html"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s://www.kaspersky.com/blog/openclaw-server-risks/53183/" TargetMode="External"/><Relationship Id="rId5" Type="http://schemas.openxmlformats.org/officeDocument/2006/relationships/hyperlink" Target="https://www.bitsight.com/blog/openclaw-surging-through-internet" TargetMode="External"/><Relationship Id="rId4" Type="http://schemas.openxmlformats.org/officeDocument/2006/relationships/hyperlink" Target="https://securitybrief.com.au/story/new-openclaw-vulnerability-exposes-users-to-one-click-remote-code-execution"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hyperlink" Target="https://www.v7labs.com/blog/ai-in-property-appraisal-use-cases-risks-and-roi"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www.attomdata.com/data/property-valuation-data/avm/" TargetMode="External"/><Relationship Id="rId5" Type="http://schemas.openxmlformats.org/officeDocument/2006/relationships/image" Target="../media/image2.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www.v7labs.com/blog/ai-in-property-appraisal-use-cases-risks-and-roi" TargetMode="External"/><Relationship Id="rId5" Type="http://schemas.openxmlformats.org/officeDocument/2006/relationships/hyperlink" Target="https://www.comoxvalleyappraisers.com/post/tech-enabled-human-led-how-we-re-using-ai-to-strengthen-real-estate-valuation" TargetMode="Externa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EA5A0"/>
          </a:solidFill>
          <a:ln/>
        </p:spPr>
        <p:txBody>
          <a:bodyPr/>
          <a:lstStyle/>
          <a:p>
            <a:endParaRPr lang="en-US"/>
          </a:p>
        </p:txBody>
      </p:sp>
      <p:sp>
        <p:nvSpPr>
          <p:cNvPr id="3" name="Text 1"/>
          <p:cNvSpPr/>
          <p:nvPr/>
        </p:nvSpPr>
        <p:spPr>
          <a:xfrm>
            <a:off x="731520" y="914400"/>
            <a:ext cx="7680960" cy="1097280"/>
          </a:xfrm>
          <a:prstGeom prst="rect">
            <a:avLst/>
          </a:prstGeom>
          <a:noFill/>
          <a:ln/>
        </p:spPr>
        <p:txBody>
          <a:bodyPr wrap="square" lIns="0" tIns="0" rIns="0" bIns="0" rtlCol="0" anchor="ctr"/>
          <a:lstStyle/>
          <a:p>
            <a:pPr marL="0" indent="0" algn="l">
              <a:buNone/>
            </a:pPr>
            <a:r>
              <a:rPr lang="en-US" sz="4200" b="1" dirty="0">
                <a:solidFill>
                  <a:srgbClr val="FFFFFF"/>
                </a:solidFill>
                <a:latin typeface="Georgia" pitchFamily="34" charset="0"/>
                <a:ea typeface="Georgia" pitchFamily="34" charset="-122"/>
                <a:cs typeface="Georgia" pitchFamily="34" charset="-120"/>
              </a:rPr>
              <a:t>Valuation AI Done Right</a:t>
            </a:r>
            <a:endParaRPr lang="en-US" sz="4200" dirty="0"/>
          </a:p>
        </p:txBody>
      </p:sp>
      <p:sp>
        <p:nvSpPr>
          <p:cNvPr id="4" name="Text 2"/>
          <p:cNvSpPr/>
          <p:nvPr/>
        </p:nvSpPr>
        <p:spPr>
          <a:xfrm>
            <a:off x="731520" y="1965960"/>
            <a:ext cx="7680960" cy="640080"/>
          </a:xfrm>
          <a:prstGeom prst="rect">
            <a:avLst/>
          </a:prstGeom>
          <a:noFill/>
          <a:ln/>
        </p:spPr>
        <p:txBody>
          <a:bodyPr wrap="square" lIns="0" tIns="0" rIns="0" bIns="0" rtlCol="0" anchor="ctr"/>
          <a:lstStyle/>
          <a:p>
            <a:pPr marL="0" indent="0" algn="l">
              <a:buNone/>
            </a:pPr>
            <a:r>
              <a:rPr lang="en-US" sz="2400" dirty="0">
                <a:solidFill>
                  <a:srgbClr val="14C8C2"/>
                </a:solidFill>
                <a:latin typeface="Calibri" pitchFamily="34" charset="0"/>
                <a:ea typeface="Calibri" pitchFamily="34" charset="-122"/>
                <a:cs typeface="Calibri" pitchFamily="34" charset="-120"/>
              </a:rPr>
              <a:t>Tools, Prompts, and What's Next</a:t>
            </a:r>
            <a:endParaRPr lang="en-US" sz="2400" dirty="0"/>
          </a:p>
        </p:txBody>
      </p:sp>
      <p:sp>
        <p:nvSpPr>
          <p:cNvPr id="5" name="Shape 3"/>
          <p:cNvSpPr/>
          <p:nvPr/>
        </p:nvSpPr>
        <p:spPr>
          <a:xfrm>
            <a:off x="731520" y="2834640"/>
            <a:ext cx="2286000" cy="0"/>
          </a:xfrm>
          <a:prstGeom prst="line">
            <a:avLst/>
          </a:prstGeom>
          <a:noFill/>
          <a:ln w="38100">
            <a:solidFill>
              <a:srgbClr val="0EA5A0"/>
            </a:solidFill>
            <a:prstDash val="solid"/>
          </a:ln>
        </p:spPr>
        <p:txBody>
          <a:bodyPr/>
          <a:lstStyle/>
          <a:p>
            <a:endParaRPr lang="en-US"/>
          </a:p>
        </p:txBody>
      </p:sp>
      <p:sp>
        <p:nvSpPr>
          <p:cNvPr id="6" name="Text 4"/>
          <p:cNvSpPr/>
          <p:nvPr/>
        </p:nvSpPr>
        <p:spPr>
          <a:xfrm>
            <a:off x="731520" y="3108960"/>
            <a:ext cx="4572000" cy="914400"/>
          </a:xfrm>
          <a:prstGeom prst="rect">
            <a:avLst/>
          </a:prstGeom>
          <a:noFill/>
          <a:ln/>
        </p:spPr>
        <p:txBody>
          <a:bodyPr wrap="square" lIns="0" tIns="0" rIns="0" bIns="0" rtlCol="0" anchor="ctr"/>
          <a:lstStyle/>
          <a:p>
            <a:r>
              <a:rPr lang="en-US" sz="1800" b="1" dirty="0">
                <a:solidFill>
                  <a:srgbClr val="FFFFFF"/>
                </a:solidFill>
                <a:latin typeface="Calibri" pitchFamily="34" charset="0"/>
                <a:ea typeface="Calibri" pitchFamily="34" charset="-122"/>
                <a:cs typeface="Calibri" pitchFamily="34" charset="-120"/>
              </a:rPr>
              <a:t>Bob Becker </a:t>
            </a:r>
            <a:r>
              <a:rPr lang="en-US" sz="900" dirty="0">
                <a:solidFill>
                  <a:srgbClr val="94A3B8"/>
                </a:solidFill>
                <a:latin typeface="Calibri" pitchFamily="34" charset="0"/>
                <a:ea typeface="Calibri" pitchFamily="34" charset="-122"/>
                <a:cs typeface="Calibri" pitchFamily="34" charset="-120"/>
              </a:rPr>
              <a:t>ASA  |  MAI  |  AI-GRS</a:t>
            </a:r>
            <a:endParaRPr lang="en-US" sz="900" dirty="0"/>
          </a:p>
          <a:p>
            <a:pPr marL="0" indent="0" algn="l">
              <a:buNone/>
            </a:pPr>
            <a:r>
              <a:rPr lang="en-US" sz="1400" dirty="0">
                <a:solidFill>
                  <a:srgbClr val="94A3B8"/>
                </a:solidFill>
                <a:latin typeface="Calibri" pitchFamily="34" charset="0"/>
                <a:ea typeface="Calibri" pitchFamily="34" charset="-122"/>
                <a:cs typeface="Calibri" pitchFamily="34" charset="-120"/>
              </a:rPr>
              <a:t>R.D. Becker Valuation LLC</a:t>
            </a:r>
            <a:endParaRPr lang="en-US" sz="1800" dirty="0"/>
          </a:p>
          <a:p>
            <a:pPr marL="0" indent="0" algn="l">
              <a:buNone/>
            </a:pPr>
            <a:r>
              <a:rPr lang="en-US" sz="1200" dirty="0">
                <a:solidFill>
                  <a:srgbClr val="94A3B8"/>
                </a:solidFill>
                <a:latin typeface="Calibri" pitchFamily="34" charset="0"/>
                <a:ea typeface="Calibri" pitchFamily="34" charset="-122"/>
                <a:cs typeface="Calibri" pitchFamily="34" charset="-120"/>
              </a:rPr>
              <a:t>Robert@RDBeckerValuation.com |  (217) 317-5404</a:t>
            </a:r>
            <a:endParaRPr lang="en-US" sz="1800" dirty="0"/>
          </a:p>
        </p:txBody>
      </p:sp>
      <p:sp>
        <p:nvSpPr>
          <p:cNvPr id="7" name="Text 5"/>
          <p:cNvSpPr/>
          <p:nvPr/>
        </p:nvSpPr>
        <p:spPr>
          <a:xfrm>
            <a:off x="5303520" y="3246120"/>
            <a:ext cx="3108960" cy="640080"/>
          </a:xfrm>
          <a:prstGeom prst="rect">
            <a:avLst/>
          </a:prstGeom>
          <a:noFill/>
          <a:ln/>
        </p:spPr>
        <p:txBody>
          <a:bodyPr wrap="square" lIns="0" tIns="0" rIns="0" bIns="0" rtlCol="0" anchor="ctr"/>
          <a:lstStyle/>
          <a:p>
            <a:pPr marL="0" indent="0" algn="r">
              <a:buNone/>
            </a:pPr>
            <a:r>
              <a:rPr lang="en-US" sz="1300" dirty="0">
                <a:solidFill>
                  <a:srgbClr val="94A3B8"/>
                </a:solidFill>
                <a:latin typeface="Calibri" pitchFamily="34" charset="0"/>
                <a:ea typeface="Calibri" pitchFamily="34" charset="-122"/>
                <a:cs typeface="Calibri" pitchFamily="34" charset="-120"/>
              </a:rPr>
              <a:t>IPAI 2026 State Conference</a:t>
            </a:r>
            <a:endParaRPr lang="en-US" sz="1300" dirty="0"/>
          </a:p>
          <a:p>
            <a:pPr marL="0" indent="0" algn="r">
              <a:buNone/>
            </a:pPr>
            <a:r>
              <a:rPr lang="en-US" sz="1100" dirty="0">
                <a:solidFill>
                  <a:srgbClr val="94A3B8"/>
                </a:solidFill>
                <a:latin typeface="Calibri" pitchFamily="34" charset="0"/>
                <a:ea typeface="Calibri" pitchFamily="34" charset="-122"/>
                <a:cs typeface="Calibri" pitchFamily="34" charset="-120"/>
              </a:rPr>
              <a:t>Illinois Property Assessment Institute</a:t>
            </a:r>
            <a:endParaRPr lang="en-US" sz="1300" dirty="0"/>
          </a:p>
        </p:txBody>
      </p:sp>
      <p:sp>
        <p:nvSpPr>
          <p:cNvPr id="8" name="Shape 6"/>
          <p:cNvSpPr/>
          <p:nvPr/>
        </p:nvSpPr>
        <p:spPr>
          <a:xfrm>
            <a:off x="0" y="4869180"/>
            <a:ext cx="9144000" cy="274320"/>
          </a:xfrm>
          <a:prstGeom prst="rect">
            <a:avLst/>
          </a:prstGeom>
          <a:solidFill>
            <a:srgbClr val="111D33"/>
          </a:solidFill>
          <a:ln/>
        </p:spPr>
        <p:txBody>
          <a:bodyPr/>
          <a:lstStyle/>
          <a:p>
            <a:endParaRPr lang="en-US"/>
          </a:p>
        </p:txBody>
      </p:sp>
      <p:sp>
        <p:nvSpPr>
          <p:cNvPr id="9" name="Text 7"/>
          <p:cNvSpPr/>
          <p:nvPr/>
        </p:nvSpPr>
        <p:spPr>
          <a:xfrm>
            <a:off x="731520" y="4869180"/>
            <a:ext cx="7680960" cy="274320"/>
          </a:xfrm>
          <a:prstGeom prst="rect">
            <a:avLst/>
          </a:prstGeom>
          <a:noFill/>
          <a:ln/>
        </p:spPr>
        <p:txBody>
          <a:bodyPr wrap="square" lIns="0" tIns="0" rIns="0" bIns="0" rtlCol="0" anchor="ctr"/>
          <a:lstStyle/>
          <a:p>
            <a:pPr marL="0" indent="0" algn="l">
              <a:buNone/>
            </a:pPr>
            <a:endParaRPr lang="en-US" sz="1000" dirty="0"/>
          </a:p>
          <a:p>
            <a:pPr marL="0" indent="0" algn="l">
              <a:buNone/>
            </a:pP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More Use Cases for Your Office</a:t>
            </a:r>
            <a:endParaRPr lang="en-US" sz="2600" dirty="0"/>
          </a:p>
        </p:txBody>
      </p:sp>
      <p:sp>
        <p:nvSpPr>
          <p:cNvPr id="5" name="Shape 2"/>
          <p:cNvSpPr/>
          <p:nvPr/>
        </p:nvSpPr>
        <p:spPr>
          <a:xfrm>
            <a:off x="731520" y="1051560"/>
            <a:ext cx="7680960" cy="10972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3"/>
          <p:cNvSpPr/>
          <p:nvPr/>
        </p:nvSpPr>
        <p:spPr>
          <a:xfrm>
            <a:off x="731520" y="1051560"/>
            <a:ext cx="54864" cy="1097280"/>
          </a:xfrm>
          <a:prstGeom prst="rect">
            <a:avLst/>
          </a:prstGeom>
          <a:solidFill>
            <a:srgbClr val="0EA5A0"/>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1005840" y="1161288"/>
            <a:ext cx="320040" cy="320040"/>
          </a:xfrm>
          <a:prstGeom prst="rect">
            <a:avLst/>
          </a:prstGeom>
        </p:spPr>
      </p:pic>
      <p:sp>
        <p:nvSpPr>
          <p:cNvPr id="8" name="Text 4"/>
          <p:cNvSpPr/>
          <p:nvPr/>
        </p:nvSpPr>
        <p:spPr>
          <a:xfrm>
            <a:off x="1508760" y="1143000"/>
            <a:ext cx="6675120" cy="320040"/>
          </a:xfrm>
          <a:prstGeom prst="rect">
            <a:avLst/>
          </a:prstGeom>
          <a:noFill/>
          <a:ln/>
        </p:spPr>
        <p:txBody>
          <a:bodyPr wrap="square" lIns="0" tIns="0" rIns="0" bIns="0" rtlCol="0" anchor="ctr"/>
          <a:lstStyle/>
          <a:p>
            <a:pPr marL="0" indent="0">
              <a:buNone/>
            </a:pPr>
            <a:r>
              <a:rPr lang="en-US" sz="1600" b="1" dirty="0">
                <a:solidFill>
                  <a:srgbClr val="1A2744"/>
                </a:solidFill>
                <a:latin typeface="Calibri" pitchFamily="34" charset="0"/>
                <a:ea typeface="Calibri" pitchFamily="34" charset="-122"/>
                <a:cs typeface="Calibri" pitchFamily="34" charset="-120"/>
              </a:rPr>
              <a:t>Board of Review Preparation</a:t>
            </a:r>
            <a:endParaRPr lang="en-US" sz="1600" dirty="0"/>
          </a:p>
        </p:txBody>
      </p:sp>
      <p:sp>
        <p:nvSpPr>
          <p:cNvPr id="9" name="Text 5"/>
          <p:cNvSpPr/>
          <p:nvPr/>
        </p:nvSpPr>
        <p:spPr>
          <a:xfrm>
            <a:off x="1508760" y="1508760"/>
            <a:ext cx="6675120" cy="54864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Summarize appeal evidence, identify weaknesses in the petitioner's argument, and draft rebuttal language backed by market data.</a:t>
            </a:r>
            <a:endParaRPr lang="en-US" sz="1200" dirty="0"/>
          </a:p>
        </p:txBody>
      </p:sp>
      <p:sp>
        <p:nvSpPr>
          <p:cNvPr id="10" name="Shape 6"/>
          <p:cNvSpPr/>
          <p:nvPr/>
        </p:nvSpPr>
        <p:spPr>
          <a:xfrm>
            <a:off x="731520" y="2331720"/>
            <a:ext cx="7680960" cy="10972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7"/>
          <p:cNvSpPr/>
          <p:nvPr/>
        </p:nvSpPr>
        <p:spPr>
          <a:xfrm>
            <a:off x="731520" y="2331720"/>
            <a:ext cx="54864" cy="1097280"/>
          </a:xfrm>
          <a:prstGeom prst="rect">
            <a:avLst/>
          </a:prstGeom>
          <a:solidFill>
            <a:srgbClr val="0EA5A0"/>
          </a:solidFill>
          <a:ln/>
        </p:spPr>
        <p:txBody>
          <a:bodyPr/>
          <a:lstStyle/>
          <a:p>
            <a:endParaRPr lang="en-US"/>
          </a:p>
        </p:txBody>
      </p:sp>
      <p:pic>
        <p:nvPicPr>
          <p:cNvPr id="12" name="Image 2" descr="preencoded.png"/>
          <p:cNvPicPr>
            <a:picLocks noChangeAspect="1"/>
          </p:cNvPicPr>
          <p:nvPr/>
        </p:nvPicPr>
        <p:blipFill>
          <a:blip r:embed="rId4"/>
          <a:stretch>
            <a:fillRect/>
          </a:stretch>
        </p:blipFill>
        <p:spPr>
          <a:xfrm>
            <a:off x="1005840" y="2441448"/>
            <a:ext cx="320040" cy="320040"/>
          </a:xfrm>
          <a:prstGeom prst="rect">
            <a:avLst/>
          </a:prstGeom>
        </p:spPr>
      </p:pic>
      <p:sp>
        <p:nvSpPr>
          <p:cNvPr id="13" name="Text 8"/>
          <p:cNvSpPr/>
          <p:nvPr/>
        </p:nvSpPr>
        <p:spPr>
          <a:xfrm>
            <a:off x="1508760" y="2423160"/>
            <a:ext cx="6675120" cy="320040"/>
          </a:xfrm>
          <a:prstGeom prst="rect">
            <a:avLst/>
          </a:prstGeom>
          <a:noFill/>
          <a:ln/>
        </p:spPr>
        <p:txBody>
          <a:bodyPr wrap="square" lIns="0" tIns="0" rIns="0" bIns="0" rtlCol="0" anchor="ctr"/>
          <a:lstStyle/>
          <a:p>
            <a:pPr marL="0" indent="0">
              <a:buNone/>
            </a:pPr>
            <a:r>
              <a:rPr lang="en-US" sz="1600" b="1" dirty="0">
                <a:solidFill>
                  <a:srgbClr val="1A2744"/>
                </a:solidFill>
                <a:latin typeface="Calibri" pitchFamily="34" charset="0"/>
                <a:ea typeface="Calibri" pitchFamily="34" charset="-122"/>
                <a:cs typeface="Calibri" pitchFamily="34" charset="-120"/>
              </a:rPr>
              <a:t>Income Approach Calculations</a:t>
            </a:r>
            <a:endParaRPr lang="en-US" sz="1600" dirty="0"/>
          </a:p>
        </p:txBody>
      </p:sp>
      <p:sp>
        <p:nvSpPr>
          <p:cNvPr id="14" name="Text 9"/>
          <p:cNvSpPr/>
          <p:nvPr/>
        </p:nvSpPr>
        <p:spPr>
          <a:xfrm>
            <a:off x="1508760" y="2788920"/>
            <a:ext cx="6675120" cy="54864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Analyze rent rolls, develop capitalization rates, and model income projections. AI can cross-reference market data to validate your assumptions.</a:t>
            </a:r>
            <a:endParaRPr lang="en-US" sz="1200" dirty="0"/>
          </a:p>
        </p:txBody>
      </p:sp>
      <p:sp>
        <p:nvSpPr>
          <p:cNvPr id="15" name="Shape 10"/>
          <p:cNvSpPr/>
          <p:nvPr/>
        </p:nvSpPr>
        <p:spPr>
          <a:xfrm>
            <a:off x="731520" y="3611880"/>
            <a:ext cx="7680960" cy="10972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6" name="Shape 11"/>
          <p:cNvSpPr/>
          <p:nvPr/>
        </p:nvSpPr>
        <p:spPr>
          <a:xfrm>
            <a:off x="731520" y="3611880"/>
            <a:ext cx="54864" cy="1097280"/>
          </a:xfrm>
          <a:prstGeom prst="rect">
            <a:avLst/>
          </a:prstGeom>
          <a:solidFill>
            <a:srgbClr val="0EA5A0"/>
          </a:solidFill>
          <a:ln/>
        </p:spPr>
        <p:txBody>
          <a:bodyPr/>
          <a:lstStyle/>
          <a:p>
            <a:endParaRPr lang="en-US"/>
          </a:p>
        </p:txBody>
      </p:sp>
      <p:pic>
        <p:nvPicPr>
          <p:cNvPr id="17" name="Image 3" descr="preencoded.png"/>
          <p:cNvPicPr>
            <a:picLocks noChangeAspect="1"/>
          </p:cNvPicPr>
          <p:nvPr/>
        </p:nvPicPr>
        <p:blipFill>
          <a:blip r:embed="rId4"/>
          <a:stretch>
            <a:fillRect/>
          </a:stretch>
        </p:blipFill>
        <p:spPr>
          <a:xfrm>
            <a:off x="1005840" y="3721608"/>
            <a:ext cx="320040" cy="320040"/>
          </a:xfrm>
          <a:prstGeom prst="rect">
            <a:avLst/>
          </a:prstGeom>
        </p:spPr>
      </p:pic>
      <p:sp>
        <p:nvSpPr>
          <p:cNvPr id="18" name="Text 12"/>
          <p:cNvSpPr/>
          <p:nvPr/>
        </p:nvSpPr>
        <p:spPr>
          <a:xfrm>
            <a:off x="1508760" y="3703320"/>
            <a:ext cx="6675120" cy="320040"/>
          </a:xfrm>
          <a:prstGeom prst="rect">
            <a:avLst/>
          </a:prstGeom>
          <a:noFill/>
          <a:ln/>
        </p:spPr>
        <p:txBody>
          <a:bodyPr wrap="square" lIns="0" tIns="0" rIns="0" bIns="0" rtlCol="0" anchor="ctr"/>
          <a:lstStyle/>
          <a:p>
            <a:pPr marL="0" indent="0">
              <a:buNone/>
            </a:pPr>
            <a:r>
              <a:rPr lang="en-US" sz="1600" b="1" dirty="0">
                <a:solidFill>
                  <a:srgbClr val="1A2744"/>
                </a:solidFill>
                <a:latin typeface="Calibri" pitchFamily="34" charset="0"/>
                <a:ea typeface="Calibri" pitchFamily="34" charset="-122"/>
                <a:cs typeface="Calibri" pitchFamily="34" charset="-120"/>
              </a:rPr>
              <a:t>Public Communication</a:t>
            </a:r>
            <a:endParaRPr lang="en-US" sz="1600" dirty="0"/>
          </a:p>
        </p:txBody>
      </p:sp>
      <p:sp>
        <p:nvSpPr>
          <p:cNvPr id="19" name="Text 13"/>
          <p:cNvSpPr/>
          <p:nvPr/>
        </p:nvSpPr>
        <p:spPr>
          <a:xfrm>
            <a:off x="1508760" y="4069080"/>
            <a:ext cx="6675120" cy="54864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Draft clear, taxpayer-friendly explanations of assessment changes, equalization factors, and appeal processes for your website or mailings.</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AI-Powered AVM Landscape</a:t>
            </a:r>
            <a:endParaRPr lang="en-US" sz="2600" dirty="0"/>
          </a:p>
        </p:txBody>
      </p:sp>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731520" y="1051560"/>
          <a:ext cx="7680960" cy="2880360"/>
        </p:xfrm>
        <a:graphic>
          <a:graphicData uri="http://schemas.openxmlformats.org/drawingml/2006/table">
            <a:tbl>
              <a:tblPr/>
              <a:tblGrid>
                <a:gridCol w="1645920">
                  <a:extLst>
                    <a:ext uri="{9D8B030D-6E8A-4147-A177-3AD203B41FA5}">
                      <a16:colId xmlns:a16="http://schemas.microsoft.com/office/drawing/2014/main" val="20000"/>
                    </a:ext>
                  </a:extLst>
                </a:gridCol>
                <a:gridCol w="3474720">
                  <a:extLst>
                    <a:ext uri="{9D8B030D-6E8A-4147-A177-3AD203B41FA5}">
                      <a16:colId xmlns:a16="http://schemas.microsoft.com/office/drawing/2014/main" val="20001"/>
                    </a:ext>
                  </a:extLst>
                </a:gridCol>
                <a:gridCol w="2560320">
                  <a:extLst>
                    <a:ext uri="{9D8B030D-6E8A-4147-A177-3AD203B41FA5}">
                      <a16:colId xmlns:a16="http://schemas.microsoft.com/office/drawing/2014/main" val="20002"/>
                    </a:ext>
                  </a:extLst>
                </a:gridCol>
              </a:tblGrid>
              <a:tr h="365760">
                <a:tc>
                  <a:txBody>
                    <a:bodyPr/>
                    <a:lstStyle/>
                    <a:p>
                      <a:pPr marL="0" indent="0">
                        <a:buNone/>
                      </a:pPr>
                      <a:r>
                        <a:rPr lang="en-US" sz="1200" b="1" dirty="0">
                          <a:solidFill>
                            <a:srgbClr val="FFFFFF"/>
                          </a:solidFill>
                          <a:latin typeface="Calibri" pitchFamily="34" charset="0"/>
                          <a:ea typeface="Calibri" pitchFamily="34" charset="-122"/>
                          <a:cs typeface="Calibri" pitchFamily="34" charset="-120"/>
                        </a:rPr>
                        <a:t>Platform</a:t>
                      </a:r>
                      <a:endParaRPr lang="en-US" sz="12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2744"/>
                    </a:solidFill>
                  </a:tcPr>
                </a:tc>
                <a:tc>
                  <a:txBody>
                    <a:bodyPr/>
                    <a:lstStyle/>
                    <a:p>
                      <a:pPr marL="0" indent="0">
                        <a:buNone/>
                      </a:pPr>
                      <a:r>
                        <a:rPr lang="en-US" sz="1200" b="1" dirty="0">
                          <a:solidFill>
                            <a:srgbClr val="FFFFFF"/>
                          </a:solidFill>
                          <a:latin typeface="Calibri" pitchFamily="34" charset="0"/>
                          <a:ea typeface="Calibri" pitchFamily="34" charset="-122"/>
                          <a:cs typeface="Calibri" pitchFamily="34" charset="-120"/>
                        </a:rPr>
                        <a:t>Key Strength</a:t>
                      </a:r>
                      <a:endParaRPr lang="en-US" sz="12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2744"/>
                    </a:solidFill>
                  </a:tcPr>
                </a:tc>
                <a:tc>
                  <a:txBody>
                    <a:bodyPr/>
                    <a:lstStyle/>
                    <a:p>
                      <a:pPr marL="0" indent="0">
                        <a:buNone/>
                      </a:pPr>
                      <a:r>
                        <a:rPr lang="en-US" sz="1200" b="1" dirty="0">
                          <a:solidFill>
                            <a:srgbClr val="FFFFFF"/>
                          </a:solidFill>
                          <a:latin typeface="Calibri" pitchFamily="34" charset="0"/>
                          <a:ea typeface="Calibri" pitchFamily="34" charset="-122"/>
                          <a:cs typeface="Calibri" pitchFamily="34" charset="-120"/>
                        </a:rPr>
                        <a:t>Accuracy / Coverage</a:t>
                      </a:r>
                      <a:endParaRPr lang="en-US" sz="12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2744"/>
                    </a:solidFill>
                  </a:tcPr>
                </a:tc>
                <a:extLst>
                  <a:ext uri="{0D108BD9-81ED-4DB2-BD59-A6C34878D82A}">
                    <a16:rowId xmlns:a16="http://schemas.microsoft.com/office/drawing/2014/main" val="10000"/>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HouseCanary</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GenAI assistant (CanaryAI) for plain-English queries</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Sub-3% error rate</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ATTOM AVM</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2E8F0"/>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Multi-model approach selects best method per area</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2E8F0"/>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70% within 10% of sale price</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2E8F0"/>
                    </a:solidFill>
                  </a:tcPr>
                </a:tc>
                <a:extLst>
                  <a:ext uri="{0D108BD9-81ED-4DB2-BD59-A6C34878D82A}">
                    <a16:rowId xmlns:a16="http://schemas.microsoft.com/office/drawing/2014/main" val="10002"/>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CoreLogic</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Total Home ValueX with broad data integration</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99% scenario accuracy</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Quantarium</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2E8F0"/>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Self-learning AI on Realtor.com</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2E8F0"/>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Adapts to market changes</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2E8F0"/>
                    </a:solidFill>
                  </a:tcPr>
                </a:tc>
                <a:extLst>
                  <a:ext uri="{0D108BD9-81ED-4DB2-BD59-A6C34878D82A}">
                    <a16:rowId xmlns:a16="http://schemas.microsoft.com/office/drawing/2014/main" val="10004"/>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Clear Capital</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Interactive adjustment tools for lenders</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Lending-grade accuracy</a:t>
                      </a:r>
                      <a:endParaRPr lang="en-US" sz="1100" dirty="0">
                        <a:latin typeface="Calibri" charset="0"/>
                        <a:ea typeface="Calibri" charset="0"/>
                        <a:cs typeface="Calibri" charset="0"/>
                      </a:endParaRPr>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6" name="Text 2"/>
          <p:cNvSpPr/>
          <p:nvPr/>
        </p:nvSpPr>
        <p:spPr>
          <a:xfrm>
            <a:off x="731520" y="4572000"/>
            <a:ext cx="768096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Source: </a:t>
            </a:r>
            <a:r>
              <a:rPr lang="en-US" sz="900" u="sng" dirty="0">
                <a:solidFill>
                  <a:srgbClr val="94A3B8"/>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V7 Labs</a:t>
            </a:r>
            <a:r>
              <a:rPr lang="en-US" sz="900" dirty="0">
                <a:solidFill>
                  <a:srgbClr val="94A3B8"/>
                </a:solidFill>
                <a:latin typeface="Calibri" pitchFamily="34" charset="0"/>
                <a:ea typeface="Calibri" pitchFamily="34" charset="-122"/>
                <a:cs typeface="Calibri" pitchFamily="34" charset="-120"/>
              </a:rPr>
              <a:t>, </a:t>
            </a:r>
            <a:r>
              <a:rPr lang="en-US" sz="900" u="sng" dirty="0">
                <a:solidFill>
                  <a:srgbClr val="94A3B8"/>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ATTOM Data</a:t>
            </a:r>
            <a:r>
              <a:rPr lang="en-US" sz="900" dirty="0">
                <a:solidFill>
                  <a:srgbClr val="94A3B8"/>
                </a:solidFill>
                <a:latin typeface="Calibri" pitchFamily="34" charset="0"/>
                <a:ea typeface="Calibri" pitchFamily="34" charset="-122"/>
                <a:cs typeface="Calibri" pitchFamily="34" charset="-120"/>
              </a:rPr>
              <a:t>, </a:t>
            </a:r>
            <a:r>
              <a:rPr lang="en-US" sz="900" u="sng" dirty="0">
                <a:solidFill>
                  <a:srgbClr val="94A3B8"/>
                </a:solidFill>
                <a:latin typeface="Calibri" pitchFamily="34" charset="0"/>
                <a:ea typeface="Calibri" pitchFamily="34" charset="-122"/>
                <a:cs typeface="Calibri" pitchFamily="34" charset="-120"/>
                <a:hlinkClick r:id="rId6">
                  <a:extLst>
                    <a:ext uri="{A12FA001-AC4F-418D-AE19-62706E023703}">
                      <ahyp:hlinkClr xmlns:ahyp="http://schemas.microsoft.com/office/drawing/2018/hyperlinkcolor" val="tx"/>
                    </a:ext>
                  </a:extLst>
                </a:hlinkClick>
              </a:rPr>
              <a:t>HouseCanary</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Prompting Done Right</a:t>
            </a:r>
            <a:endParaRPr lang="en-US" sz="2600" dirty="0"/>
          </a:p>
        </p:txBody>
      </p:sp>
      <p:sp>
        <p:nvSpPr>
          <p:cNvPr id="5" name="Text 2"/>
          <p:cNvSpPr/>
          <p:nvPr/>
        </p:nvSpPr>
        <p:spPr>
          <a:xfrm>
            <a:off x="731520" y="960120"/>
            <a:ext cx="7680960" cy="320040"/>
          </a:xfrm>
          <a:prstGeom prst="rect">
            <a:avLst/>
          </a:prstGeom>
          <a:noFill/>
          <a:ln/>
        </p:spPr>
        <p:txBody>
          <a:bodyPr wrap="square" lIns="0" tIns="0" rIns="0" bIns="0" rtlCol="0" anchor="ctr"/>
          <a:lstStyle/>
          <a:p>
            <a:pPr marL="0" indent="0">
              <a:buNone/>
            </a:pPr>
            <a:r>
              <a:rPr lang="en-US" sz="1400" b="1" dirty="0">
                <a:solidFill>
                  <a:srgbClr val="0EA5A0"/>
                </a:solidFill>
                <a:latin typeface="Calibri" pitchFamily="34" charset="0"/>
                <a:ea typeface="Calibri" pitchFamily="34" charset="-122"/>
                <a:cs typeface="Calibri" pitchFamily="34" charset="-120"/>
              </a:rPr>
              <a:t>The quality of your output is directly tied to the quality of your input.</a:t>
            </a:r>
            <a:endParaRPr lang="en-US" sz="1400" dirty="0"/>
          </a:p>
        </p:txBody>
      </p:sp>
      <p:sp>
        <p:nvSpPr>
          <p:cNvPr id="6" name="Shape 3"/>
          <p:cNvSpPr/>
          <p:nvPr/>
        </p:nvSpPr>
        <p:spPr>
          <a:xfrm>
            <a:off x="914400" y="1508760"/>
            <a:ext cx="457200" cy="457200"/>
          </a:xfrm>
          <a:prstGeom prst="ellipse">
            <a:avLst/>
          </a:prstGeom>
          <a:solidFill>
            <a:srgbClr val="0EA5A0"/>
          </a:solidFill>
          <a:ln/>
        </p:spPr>
        <p:txBody>
          <a:bodyPr/>
          <a:lstStyle/>
          <a:p>
            <a:endParaRPr lang="en-US"/>
          </a:p>
        </p:txBody>
      </p:sp>
      <p:sp>
        <p:nvSpPr>
          <p:cNvPr id="7" name="Text 4"/>
          <p:cNvSpPr/>
          <p:nvPr/>
        </p:nvSpPr>
        <p:spPr>
          <a:xfrm>
            <a:off x="914400" y="150876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8" name="Text 5"/>
          <p:cNvSpPr/>
          <p:nvPr/>
        </p:nvSpPr>
        <p:spPr>
          <a:xfrm>
            <a:off x="1554480" y="1435608"/>
            <a:ext cx="6675120" cy="274320"/>
          </a:xfrm>
          <a:prstGeom prst="rect">
            <a:avLst/>
          </a:prstGeom>
          <a:noFill/>
          <a:ln/>
        </p:spPr>
        <p:txBody>
          <a:bodyPr wrap="square" lIns="0" tIns="0" rIns="0" bIns="0" rtlCol="0" anchor="ctr"/>
          <a:lstStyle/>
          <a:p>
            <a:pPr marL="0" indent="0">
              <a:buNone/>
            </a:pPr>
            <a:r>
              <a:rPr lang="en-US" sz="1500" b="1" dirty="0">
                <a:solidFill>
                  <a:srgbClr val="1A2744"/>
                </a:solidFill>
                <a:latin typeface="Calibri" pitchFamily="34" charset="0"/>
                <a:ea typeface="Calibri" pitchFamily="34" charset="-122"/>
                <a:cs typeface="Calibri" pitchFamily="34" charset="-120"/>
              </a:rPr>
              <a:t>Be Specific</a:t>
            </a:r>
            <a:endParaRPr lang="en-US" sz="1500" dirty="0"/>
          </a:p>
        </p:txBody>
      </p:sp>
      <p:sp>
        <p:nvSpPr>
          <p:cNvPr id="9" name="Text 6"/>
          <p:cNvSpPr/>
          <p:nvPr/>
        </p:nvSpPr>
        <p:spPr>
          <a:xfrm>
            <a:off x="1554480" y="1737360"/>
            <a:ext cx="6675120" cy="457200"/>
          </a:xfrm>
          <a:prstGeom prst="rect">
            <a:avLst/>
          </a:prstGeom>
          <a:noFill/>
          <a:ln/>
        </p:spPr>
        <p:txBody>
          <a:bodyPr wrap="square" lIns="0" tIns="0" rIns="0" bIns="0" rtlCol="0" anchor="ctr"/>
          <a:lstStyle/>
          <a:p>
            <a:pPr marL="0" indent="0">
              <a:buNone/>
            </a:pPr>
            <a:r>
              <a:rPr lang="en-US" sz="1150" dirty="0">
                <a:solidFill>
                  <a:srgbClr val="334155"/>
                </a:solidFill>
                <a:latin typeface="Calibri" pitchFamily="34" charset="0"/>
                <a:ea typeface="Calibri" pitchFamily="34" charset="-122"/>
                <a:cs typeface="Calibri" pitchFamily="34" charset="-120"/>
              </a:rPr>
              <a:t>Don't say "analyze this property." Say "Analyze this 3-bed ranch in Cook County using the sales comparison approach with comps from the last 12 months."</a:t>
            </a:r>
            <a:endParaRPr lang="en-US" sz="1150" dirty="0"/>
          </a:p>
        </p:txBody>
      </p:sp>
      <p:sp>
        <p:nvSpPr>
          <p:cNvPr id="10" name="Shape 7"/>
          <p:cNvSpPr/>
          <p:nvPr/>
        </p:nvSpPr>
        <p:spPr>
          <a:xfrm>
            <a:off x="914400" y="2313432"/>
            <a:ext cx="457200" cy="457200"/>
          </a:xfrm>
          <a:prstGeom prst="ellipse">
            <a:avLst/>
          </a:prstGeom>
          <a:solidFill>
            <a:srgbClr val="0EA5A0"/>
          </a:solidFill>
          <a:ln/>
        </p:spPr>
        <p:txBody>
          <a:bodyPr/>
          <a:lstStyle/>
          <a:p>
            <a:endParaRPr lang="en-US"/>
          </a:p>
        </p:txBody>
      </p:sp>
      <p:sp>
        <p:nvSpPr>
          <p:cNvPr id="11" name="Text 8"/>
          <p:cNvSpPr/>
          <p:nvPr/>
        </p:nvSpPr>
        <p:spPr>
          <a:xfrm>
            <a:off x="914400" y="2313432"/>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2" name="Text 9"/>
          <p:cNvSpPr/>
          <p:nvPr/>
        </p:nvSpPr>
        <p:spPr>
          <a:xfrm>
            <a:off x="1554480" y="2240280"/>
            <a:ext cx="6675120" cy="274320"/>
          </a:xfrm>
          <a:prstGeom prst="rect">
            <a:avLst/>
          </a:prstGeom>
          <a:noFill/>
          <a:ln/>
        </p:spPr>
        <p:txBody>
          <a:bodyPr wrap="square" lIns="0" tIns="0" rIns="0" bIns="0" rtlCol="0" anchor="ctr"/>
          <a:lstStyle/>
          <a:p>
            <a:pPr marL="0" indent="0">
              <a:buNone/>
            </a:pPr>
            <a:r>
              <a:rPr lang="en-US" sz="1500" b="1" dirty="0">
                <a:solidFill>
                  <a:srgbClr val="1A2744"/>
                </a:solidFill>
                <a:latin typeface="Calibri" pitchFamily="34" charset="0"/>
                <a:ea typeface="Calibri" pitchFamily="34" charset="-122"/>
                <a:cs typeface="Calibri" pitchFamily="34" charset="-120"/>
              </a:rPr>
              <a:t>Set the Role</a:t>
            </a:r>
            <a:endParaRPr lang="en-US" sz="1500" dirty="0"/>
          </a:p>
        </p:txBody>
      </p:sp>
      <p:sp>
        <p:nvSpPr>
          <p:cNvPr id="13" name="Text 10"/>
          <p:cNvSpPr/>
          <p:nvPr/>
        </p:nvSpPr>
        <p:spPr>
          <a:xfrm>
            <a:off x="1554480" y="2542032"/>
            <a:ext cx="6675120" cy="457200"/>
          </a:xfrm>
          <a:prstGeom prst="rect">
            <a:avLst/>
          </a:prstGeom>
          <a:noFill/>
          <a:ln/>
        </p:spPr>
        <p:txBody>
          <a:bodyPr wrap="square" lIns="0" tIns="0" rIns="0" bIns="0" rtlCol="0" anchor="ctr"/>
          <a:lstStyle/>
          <a:p>
            <a:pPr marL="0" indent="0">
              <a:buNone/>
            </a:pPr>
            <a:r>
              <a:rPr lang="en-US" sz="1150" dirty="0">
                <a:solidFill>
                  <a:srgbClr val="334155"/>
                </a:solidFill>
                <a:latin typeface="Calibri" pitchFamily="34" charset="0"/>
                <a:ea typeface="Calibri" pitchFamily="34" charset="-122"/>
                <a:cs typeface="Calibri" pitchFamily="34" charset="-120"/>
              </a:rPr>
              <a:t>"Act as an Illinois property assessor with 20 years experience preparing for a Board of Review hearing." This frames the AI's tone and expertise level.</a:t>
            </a:r>
            <a:endParaRPr lang="en-US" sz="1150" dirty="0"/>
          </a:p>
        </p:txBody>
      </p:sp>
      <p:sp>
        <p:nvSpPr>
          <p:cNvPr id="14" name="Shape 11"/>
          <p:cNvSpPr/>
          <p:nvPr/>
        </p:nvSpPr>
        <p:spPr>
          <a:xfrm>
            <a:off x="914400" y="3118104"/>
            <a:ext cx="457200" cy="457200"/>
          </a:xfrm>
          <a:prstGeom prst="ellipse">
            <a:avLst/>
          </a:prstGeom>
          <a:solidFill>
            <a:srgbClr val="0EA5A0"/>
          </a:solidFill>
          <a:ln/>
        </p:spPr>
        <p:txBody>
          <a:bodyPr/>
          <a:lstStyle/>
          <a:p>
            <a:endParaRPr lang="en-US"/>
          </a:p>
        </p:txBody>
      </p:sp>
      <p:sp>
        <p:nvSpPr>
          <p:cNvPr id="15" name="Text 12"/>
          <p:cNvSpPr/>
          <p:nvPr/>
        </p:nvSpPr>
        <p:spPr>
          <a:xfrm>
            <a:off x="914400" y="3118104"/>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16" name="Text 13"/>
          <p:cNvSpPr/>
          <p:nvPr/>
        </p:nvSpPr>
        <p:spPr>
          <a:xfrm>
            <a:off x="1554480" y="3044952"/>
            <a:ext cx="6675120" cy="274320"/>
          </a:xfrm>
          <a:prstGeom prst="rect">
            <a:avLst/>
          </a:prstGeom>
          <a:noFill/>
          <a:ln/>
        </p:spPr>
        <p:txBody>
          <a:bodyPr wrap="square" lIns="0" tIns="0" rIns="0" bIns="0" rtlCol="0" anchor="ctr"/>
          <a:lstStyle/>
          <a:p>
            <a:pPr marL="0" indent="0">
              <a:buNone/>
            </a:pPr>
            <a:r>
              <a:rPr lang="en-US" sz="1500" b="1" dirty="0">
                <a:solidFill>
                  <a:srgbClr val="1A2744"/>
                </a:solidFill>
                <a:latin typeface="Calibri" pitchFamily="34" charset="0"/>
                <a:ea typeface="Calibri" pitchFamily="34" charset="-122"/>
                <a:cs typeface="Calibri" pitchFamily="34" charset="-120"/>
              </a:rPr>
              <a:t>Provide Context</a:t>
            </a:r>
            <a:endParaRPr lang="en-US" sz="1500" dirty="0"/>
          </a:p>
        </p:txBody>
      </p:sp>
      <p:sp>
        <p:nvSpPr>
          <p:cNvPr id="17" name="Text 14"/>
          <p:cNvSpPr/>
          <p:nvPr/>
        </p:nvSpPr>
        <p:spPr>
          <a:xfrm>
            <a:off x="1554480" y="3346704"/>
            <a:ext cx="6675120" cy="457200"/>
          </a:xfrm>
          <a:prstGeom prst="rect">
            <a:avLst/>
          </a:prstGeom>
          <a:noFill/>
          <a:ln/>
        </p:spPr>
        <p:txBody>
          <a:bodyPr wrap="square" lIns="0" tIns="0" rIns="0" bIns="0" rtlCol="0" anchor="ctr"/>
          <a:lstStyle/>
          <a:p>
            <a:pPr marL="0" indent="0">
              <a:buNone/>
            </a:pPr>
            <a:r>
              <a:rPr lang="en-US" sz="1150" dirty="0">
                <a:solidFill>
                  <a:srgbClr val="334155"/>
                </a:solidFill>
                <a:latin typeface="Calibri" pitchFamily="34" charset="0"/>
                <a:ea typeface="Calibri" pitchFamily="34" charset="-122"/>
                <a:cs typeface="Calibri" pitchFamily="34" charset="-120"/>
              </a:rPr>
              <a:t>Include property type, location, asset class, intended audience, and preferred output format. More context = better results.</a:t>
            </a:r>
            <a:endParaRPr lang="en-US" sz="1150" dirty="0"/>
          </a:p>
        </p:txBody>
      </p:sp>
      <p:sp>
        <p:nvSpPr>
          <p:cNvPr id="18" name="Shape 15"/>
          <p:cNvSpPr/>
          <p:nvPr/>
        </p:nvSpPr>
        <p:spPr>
          <a:xfrm>
            <a:off x="914400" y="3922776"/>
            <a:ext cx="457200" cy="457200"/>
          </a:xfrm>
          <a:prstGeom prst="ellipse">
            <a:avLst/>
          </a:prstGeom>
          <a:solidFill>
            <a:srgbClr val="0EA5A0"/>
          </a:solidFill>
          <a:ln/>
        </p:spPr>
        <p:txBody>
          <a:bodyPr/>
          <a:lstStyle/>
          <a:p>
            <a:endParaRPr lang="en-US"/>
          </a:p>
        </p:txBody>
      </p:sp>
      <p:sp>
        <p:nvSpPr>
          <p:cNvPr id="19" name="Text 16"/>
          <p:cNvSpPr/>
          <p:nvPr/>
        </p:nvSpPr>
        <p:spPr>
          <a:xfrm>
            <a:off x="914400" y="3922776"/>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4</a:t>
            </a:r>
            <a:endParaRPr lang="en-US" sz="1800" dirty="0"/>
          </a:p>
        </p:txBody>
      </p:sp>
      <p:sp>
        <p:nvSpPr>
          <p:cNvPr id="20" name="Text 17"/>
          <p:cNvSpPr/>
          <p:nvPr/>
        </p:nvSpPr>
        <p:spPr>
          <a:xfrm>
            <a:off x="1554480" y="3849624"/>
            <a:ext cx="6675120" cy="274320"/>
          </a:xfrm>
          <a:prstGeom prst="rect">
            <a:avLst/>
          </a:prstGeom>
          <a:noFill/>
          <a:ln/>
        </p:spPr>
        <p:txBody>
          <a:bodyPr wrap="square" lIns="0" tIns="0" rIns="0" bIns="0" rtlCol="0" anchor="ctr"/>
          <a:lstStyle/>
          <a:p>
            <a:pPr marL="0" indent="0">
              <a:buNone/>
            </a:pPr>
            <a:r>
              <a:rPr lang="en-US" sz="1500" b="1" dirty="0">
                <a:solidFill>
                  <a:srgbClr val="1A2744"/>
                </a:solidFill>
                <a:latin typeface="Calibri" pitchFamily="34" charset="0"/>
                <a:ea typeface="Calibri" pitchFamily="34" charset="-122"/>
                <a:cs typeface="Calibri" pitchFamily="34" charset="-120"/>
              </a:rPr>
              <a:t>Iterate</a:t>
            </a:r>
            <a:endParaRPr lang="en-US" sz="1500" dirty="0"/>
          </a:p>
        </p:txBody>
      </p:sp>
      <p:sp>
        <p:nvSpPr>
          <p:cNvPr id="21" name="Text 18"/>
          <p:cNvSpPr/>
          <p:nvPr/>
        </p:nvSpPr>
        <p:spPr>
          <a:xfrm>
            <a:off x="1554480" y="4151376"/>
            <a:ext cx="6675120" cy="457200"/>
          </a:xfrm>
          <a:prstGeom prst="rect">
            <a:avLst/>
          </a:prstGeom>
          <a:noFill/>
          <a:ln/>
        </p:spPr>
        <p:txBody>
          <a:bodyPr wrap="square" lIns="0" tIns="0" rIns="0" bIns="0" rtlCol="0" anchor="ctr"/>
          <a:lstStyle/>
          <a:p>
            <a:pPr marL="0" indent="0">
              <a:buNone/>
            </a:pPr>
            <a:r>
              <a:rPr lang="en-US" sz="1150" dirty="0">
                <a:solidFill>
                  <a:srgbClr val="334155"/>
                </a:solidFill>
                <a:latin typeface="Calibri" pitchFamily="34" charset="0"/>
                <a:ea typeface="Calibri" pitchFamily="34" charset="-122"/>
                <a:cs typeface="Calibri" pitchFamily="34" charset="-120"/>
              </a:rPr>
              <a:t>Your first prompt is a rough draft. Refine: "Make it more concise" or "Add market data" or "Rewrite for a taxpayer audience."</a:t>
            </a:r>
            <a:endParaRPr lang="en-US" sz="1150" dirty="0"/>
          </a:p>
        </p:txBody>
      </p:sp>
      <p:sp>
        <p:nvSpPr>
          <p:cNvPr id="22" name="Text 19"/>
          <p:cNvSpPr/>
          <p:nvPr/>
        </p:nvSpPr>
        <p:spPr>
          <a:xfrm>
            <a:off x="731520" y="4709160"/>
            <a:ext cx="768096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Source: </a:t>
            </a:r>
            <a:r>
              <a:rPr lang="en-US" sz="900" u="sng" dirty="0">
                <a:solidFill>
                  <a:srgbClr val="94A3B8"/>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CLA Connect</a:t>
            </a:r>
            <a:r>
              <a:rPr lang="en-US" sz="900" dirty="0">
                <a:solidFill>
                  <a:srgbClr val="94A3B8"/>
                </a:solidFill>
                <a:latin typeface="Calibri" pitchFamily="34" charset="0"/>
                <a:ea typeface="Calibri" pitchFamily="34" charset="-122"/>
                <a:cs typeface="Calibri" pitchFamily="34" charset="-120"/>
              </a:rPr>
              <a:t>, </a:t>
            </a:r>
            <a:r>
              <a:rPr lang="en-US" sz="900" u="sng" dirty="0">
                <a:solidFill>
                  <a:srgbClr val="94A3B8"/>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Adventures in CRE</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Prompt Examples for Assessors</a:t>
            </a:r>
            <a:endParaRPr lang="en-US" sz="2600" dirty="0"/>
          </a:p>
        </p:txBody>
      </p:sp>
      <p:sp>
        <p:nvSpPr>
          <p:cNvPr id="5" name="Text 2"/>
          <p:cNvSpPr/>
          <p:nvPr/>
        </p:nvSpPr>
        <p:spPr>
          <a:xfrm>
            <a:off x="731520" y="1051560"/>
            <a:ext cx="3657600" cy="320040"/>
          </a:xfrm>
          <a:prstGeom prst="rect">
            <a:avLst/>
          </a:prstGeom>
          <a:noFill/>
          <a:ln/>
        </p:spPr>
        <p:txBody>
          <a:bodyPr wrap="square" lIns="0" tIns="0" rIns="0" bIns="0" rtlCol="0" anchor="ctr"/>
          <a:lstStyle/>
          <a:p>
            <a:pPr marL="0" indent="0">
              <a:buNone/>
            </a:pPr>
            <a:r>
              <a:rPr lang="en-US" sz="1400" b="1" dirty="0">
                <a:solidFill>
                  <a:srgbClr val="DC2626"/>
                </a:solidFill>
                <a:latin typeface="Calibri" pitchFamily="34" charset="0"/>
                <a:ea typeface="Calibri" pitchFamily="34" charset="-122"/>
                <a:cs typeface="Calibri" pitchFamily="34" charset="-120"/>
              </a:rPr>
              <a:t>Bad Prompt</a:t>
            </a:r>
            <a:endParaRPr lang="en-US" sz="1400" dirty="0"/>
          </a:p>
        </p:txBody>
      </p:sp>
      <p:sp>
        <p:nvSpPr>
          <p:cNvPr id="6" name="Shape 3"/>
          <p:cNvSpPr/>
          <p:nvPr/>
        </p:nvSpPr>
        <p:spPr>
          <a:xfrm>
            <a:off x="731520" y="1417320"/>
            <a:ext cx="3657600" cy="548640"/>
          </a:xfrm>
          <a:prstGeom prst="rect">
            <a:avLst/>
          </a:prstGeom>
          <a:solidFill>
            <a:srgbClr val="FEE2E2"/>
          </a:solidFill>
          <a:ln/>
        </p:spPr>
        <p:txBody>
          <a:bodyPr/>
          <a:lstStyle/>
          <a:p>
            <a:endParaRPr lang="en-US"/>
          </a:p>
        </p:txBody>
      </p:sp>
      <p:sp>
        <p:nvSpPr>
          <p:cNvPr id="7" name="Text 4"/>
          <p:cNvSpPr/>
          <p:nvPr/>
        </p:nvSpPr>
        <p:spPr>
          <a:xfrm>
            <a:off x="914400" y="1417320"/>
            <a:ext cx="3291840" cy="548640"/>
          </a:xfrm>
          <a:prstGeom prst="rect">
            <a:avLst/>
          </a:prstGeom>
          <a:noFill/>
          <a:ln/>
        </p:spPr>
        <p:txBody>
          <a:bodyPr wrap="square" lIns="0" tIns="0" rIns="0" bIns="0" rtlCol="0" anchor="ctr"/>
          <a:lstStyle/>
          <a:p>
            <a:pPr marL="0" indent="0">
              <a:buNone/>
            </a:pPr>
            <a:r>
              <a:rPr lang="en-US" sz="1200" dirty="0">
                <a:solidFill>
                  <a:srgbClr val="991B1B"/>
                </a:solidFill>
                <a:latin typeface="Calibri" pitchFamily="34" charset="0"/>
                <a:ea typeface="Calibri" pitchFamily="34" charset="-122"/>
                <a:cs typeface="Calibri" pitchFamily="34" charset="-120"/>
              </a:rPr>
              <a:t>"Tell me about this property."</a:t>
            </a:r>
            <a:endParaRPr lang="en-US" sz="1200" dirty="0"/>
          </a:p>
        </p:txBody>
      </p:sp>
      <p:sp>
        <p:nvSpPr>
          <p:cNvPr id="8" name="Text 5"/>
          <p:cNvSpPr/>
          <p:nvPr/>
        </p:nvSpPr>
        <p:spPr>
          <a:xfrm>
            <a:off x="4754880" y="1051560"/>
            <a:ext cx="3657600" cy="320040"/>
          </a:xfrm>
          <a:prstGeom prst="rect">
            <a:avLst/>
          </a:prstGeom>
          <a:noFill/>
          <a:ln/>
        </p:spPr>
        <p:txBody>
          <a:bodyPr wrap="square" lIns="0" tIns="0" rIns="0" bIns="0" rtlCol="0" anchor="ctr"/>
          <a:lstStyle/>
          <a:p>
            <a:pPr marL="0" indent="0">
              <a:buNone/>
            </a:pPr>
            <a:r>
              <a:rPr lang="en-US" sz="1400" b="1" dirty="0">
                <a:solidFill>
                  <a:srgbClr val="059669"/>
                </a:solidFill>
                <a:latin typeface="Calibri" pitchFamily="34" charset="0"/>
                <a:ea typeface="Calibri" pitchFamily="34" charset="-122"/>
                <a:cs typeface="Calibri" pitchFamily="34" charset="-120"/>
              </a:rPr>
              <a:t>Better Prompt</a:t>
            </a:r>
            <a:endParaRPr lang="en-US" sz="1400" dirty="0"/>
          </a:p>
        </p:txBody>
      </p:sp>
      <p:sp>
        <p:nvSpPr>
          <p:cNvPr id="9" name="Shape 6"/>
          <p:cNvSpPr/>
          <p:nvPr/>
        </p:nvSpPr>
        <p:spPr>
          <a:xfrm>
            <a:off x="4754880" y="1417320"/>
            <a:ext cx="3657600" cy="548640"/>
          </a:xfrm>
          <a:prstGeom prst="rect">
            <a:avLst/>
          </a:prstGeom>
          <a:solidFill>
            <a:srgbClr val="D1FAE5"/>
          </a:solidFill>
          <a:ln/>
        </p:spPr>
        <p:txBody>
          <a:bodyPr/>
          <a:lstStyle/>
          <a:p>
            <a:endParaRPr lang="en-US"/>
          </a:p>
        </p:txBody>
      </p:sp>
      <p:sp>
        <p:nvSpPr>
          <p:cNvPr id="10" name="Text 7"/>
          <p:cNvSpPr/>
          <p:nvPr/>
        </p:nvSpPr>
        <p:spPr>
          <a:xfrm>
            <a:off x="4937760" y="1417320"/>
            <a:ext cx="3291840" cy="548640"/>
          </a:xfrm>
          <a:prstGeom prst="rect">
            <a:avLst/>
          </a:prstGeom>
          <a:noFill/>
          <a:ln/>
        </p:spPr>
        <p:txBody>
          <a:bodyPr wrap="square" lIns="0" tIns="0" rIns="0" bIns="0" rtlCol="0" anchor="ctr"/>
          <a:lstStyle/>
          <a:p>
            <a:pPr marL="0" indent="0">
              <a:buNone/>
            </a:pPr>
            <a:r>
              <a:rPr lang="en-US" sz="1050" dirty="0">
                <a:solidFill>
                  <a:srgbClr val="065F46"/>
                </a:solidFill>
                <a:latin typeface="Calibri" pitchFamily="34" charset="0"/>
                <a:ea typeface="Calibri" pitchFamily="34" charset="-122"/>
                <a:cs typeface="Calibri" pitchFamily="34" charset="-120"/>
              </a:rPr>
              <a:t>"Act as a CIAO. Analyze PIN 01-23-456-789 using sales comparison. List 5 comps within 1 mile sold in the last 12 months."</a:t>
            </a:r>
            <a:endParaRPr lang="en-US" sz="1050" dirty="0"/>
          </a:p>
        </p:txBody>
      </p:sp>
      <p:sp>
        <p:nvSpPr>
          <p:cNvPr id="11" name="Text 8"/>
          <p:cNvSpPr/>
          <p:nvPr/>
        </p:nvSpPr>
        <p:spPr>
          <a:xfrm>
            <a:off x="731520" y="2240280"/>
            <a:ext cx="7680960" cy="365760"/>
          </a:xfrm>
          <a:prstGeom prst="rect">
            <a:avLst/>
          </a:prstGeom>
          <a:noFill/>
          <a:ln/>
        </p:spPr>
        <p:txBody>
          <a:bodyPr wrap="square" lIns="0" tIns="0" rIns="0" bIns="0" rtlCol="0" anchor="ctr"/>
          <a:lstStyle/>
          <a:p>
            <a:pPr marL="0" indent="0">
              <a:buNone/>
            </a:pPr>
            <a:r>
              <a:rPr lang="en-US" sz="1600" b="1" dirty="0">
                <a:solidFill>
                  <a:srgbClr val="1A2744"/>
                </a:solidFill>
                <a:latin typeface="Calibri" pitchFamily="34" charset="0"/>
                <a:ea typeface="Calibri" pitchFamily="34" charset="-122"/>
                <a:cs typeface="Calibri" pitchFamily="34" charset="-120"/>
              </a:rPr>
              <a:t>Sample Prompts for Your Workflow</a:t>
            </a:r>
            <a:endParaRPr lang="en-US" sz="1600" dirty="0"/>
          </a:p>
        </p:txBody>
      </p:sp>
      <p:sp>
        <p:nvSpPr>
          <p:cNvPr id="12" name="Shape 9"/>
          <p:cNvSpPr/>
          <p:nvPr/>
        </p:nvSpPr>
        <p:spPr>
          <a:xfrm>
            <a:off x="731520" y="2697480"/>
            <a:ext cx="7680960" cy="6400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3" name="Text 10"/>
          <p:cNvSpPr/>
          <p:nvPr/>
        </p:nvSpPr>
        <p:spPr>
          <a:xfrm>
            <a:off x="914400" y="2743200"/>
            <a:ext cx="7315200" cy="548640"/>
          </a:xfrm>
          <a:prstGeom prst="rect">
            <a:avLst/>
          </a:prstGeom>
          <a:noFill/>
          <a:ln/>
        </p:spPr>
        <p:txBody>
          <a:bodyPr wrap="square" lIns="0" tIns="0" rIns="0" bIns="0" rtlCol="0" anchor="ctr"/>
          <a:lstStyle/>
          <a:p>
            <a:pPr marL="0" indent="0">
              <a:buNone/>
            </a:pPr>
            <a:r>
              <a:rPr lang="en-US" sz="1050" dirty="0">
                <a:solidFill>
                  <a:srgbClr val="334155"/>
                </a:solidFill>
                <a:latin typeface="Calibri" pitchFamily="34" charset="0"/>
                <a:ea typeface="Calibri" pitchFamily="34" charset="-122"/>
                <a:cs typeface="Calibri" pitchFamily="34" charset="-120"/>
              </a:rPr>
              <a:t>"I'm preparing for a Board of Review hearing on a commercial property appeal. The petitioner claims the assessment is 20% above market value based on three sales. Here are the sales: [data]. Identify weaknesses in their comp selection and draft a rebuttal."</a:t>
            </a:r>
            <a:endParaRPr lang="en-US" sz="1050" dirty="0"/>
          </a:p>
        </p:txBody>
      </p:sp>
      <p:sp>
        <p:nvSpPr>
          <p:cNvPr id="14" name="Shape 11"/>
          <p:cNvSpPr/>
          <p:nvPr/>
        </p:nvSpPr>
        <p:spPr>
          <a:xfrm>
            <a:off x="731520" y="3447288"/>
            <a:ext cx="7680960" cy="6400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5" name="Text 12"/>
          <p:cNvSpPr/>
          <p:nvPr/>
        </p:nvSpPr>
        <p:spPr>
          <a:xfrm>
            <a:off x="914400" y="3493008"/>
            <a:ext cx="7315200" cy="548640"/>
          </a:xfrm>
          <a:prstGeom prst="rect">
            <a:avLst/>
          </a:prstGeom>
          <a:noFill/>
          <a:ln/>
        </p:spPr>
        <p:txBody>
          <a:bodyPr wrap="square" lIns="0" tIns="0" rIns="0" bIns="0" rtlCol="0" anchor="ctr"/>
          <a:lstStyle/>
          <a:p>
            <a:pPr marL="0" indent="0">
              <a:buNone/>
            </a:pPr>
            <a:r>
              <a:rPr lang="en-US" sz="1050" dirty="0">
                <a:solidFill>
                  <a:srgbClr val="334155"/>
                </a:solidFill>
                <a:latin typeface="Calibri" pitchFamily="34" charset="0"/>
                <a:ea typeface="Calibri" pitchFamily="34" charset="-122"/>
                <a:cs typeface="Calibri" pitchFamily="34" charset="-120"/>
              </a:rPr>
              <a:t>"Summarize the key provisions of Illinois Property Tax Code 35 ILCS 200 that relate to the assessment of farm property. Present in bullet points suitable for a township assessor training session."</a:t>
            </a:r>
            <a:endParaRPr lang="en-US" sz="1050" dirty="0"/>
          </a:p>
        </p:txBody>
      </p:sp>
      <p:sp>
        <p:nvSpPr>
          <p:cNvPr id="16" name="Shape 13"/>
          <p:cNvSpPr/>
          <p:nvPr/>
        </p:nvSpPr>
        <p:spPr>
          <a:xfrm>
            <a:off x="731520" y="4197096"/>
            <a:ext cx="7680960" cy="6400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7" name="Text 14"/>
          <p:cNvSpPr/>
          <p:nvPr/>
        </p:nvSpPr>
        <p:spPr>
          <a:xfrm>
            <a:off x="914400" y="4242816"/>
            <a:ext cx="7315200" cy="548640"/>
          </a:xfrm>
          <a:prstGeom prst="rect">
            <a:avLst/>
          </a:prstGeom>
          <a:noFill/>
          <a:ln/>
        </p:spPr>
        <p:txBody>
          <a:bodyPr wrap="square" lIns="0" tIns="0" rIns="0" bIns="0" rtlCol="0" anchor="ctr"/>
          <a:lstStyle/>
          <a:p>
            <a:pPr marL="0" indent="0">
              <a:buNone/>
            </a:pPr>
            <a:r>
              <a:rPr lang="en-US" sz="1050" dirty="0">
                <a:solidFill>
                  <a:srgbClr val="334155"/>
                </a:solidFill>
                <a:latin typeface="Calibri" pitchFamily="34" charset="0"/>
                <a:ea typeface="Calibri" pitchFamily="34" charset="-122"/>
                <a:cs typeface="Calibri" pitchFamily="34" charset="-120"/>
              </a:rPr>
              <a:t>"I have a rent roll for a 12-unit apartment building [paste data]. Calculate the Net Operating Income using a 5% vacancy rate and 35% expense ratio. Then develop an indicated value using cap rates from 7% to 9%."</a:t>
            </a:r>
            <a:endParaRPr lang="en-US" sz="10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498080" cy="82296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Guardrails: AI Is a Tool, Not a Replacement</a:t>
            </a:r>
            <a:endParaRPr lang="en-US" sz="2400" dirty="0"/>
          </a:p>
        </p:txBody>
      </p:sp>
      <p:sp>
        <p:nvSpPr>
          <p:cNvPr id="5" name="Shape 2"/>
          <p:cNvSpPr/>
          <p:nvPr/>
        </p:nvSpPr>
        <p:spPr>
          <a:xfrm>
            <a:off x="731520" y="1051560"/>
            <a:ext cx="3657600" cy="34747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3"/>
          <p:cNvSpPr/>
          <p:nvPr/>
        </p:nvSpPr>
        <p:spPr>
          <a:xfrm>
            <a:off x="731520" y="1051560"/>
            <a:ext cx="3657600" cy="457200"/>
          </a:xfrm>
          <a:prstGeom prst="rect">
            <a:avLst/>
          </a:prstGeom>
          <a:solidFill>
            <a:srgbClr val="059669"/>
          </a:solidFill>
          <a:ln/>
        </p:spPr>
        <p:txBody>
          <a:bodyPr/>
          <a:lstStyle/>
          <a:p>
            <a:endParaRPr lang="en-US"/>
          </a:p>
        </p:txBody>
      </p:sp>
      <p:sp>
        <p:nvSpPr>
          <p:cNvPr id="7" name="Text 4"/>
          <p:cNvSpPr/>
          <p:nvPr/>
        </p:nvSpPr>
        <p:spPr>
          <a:xfrm>
            <a:off x="731520" y="1051560"/>
            <a:ext cx="36576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AI Can</a:t>
            </a:r>
            <a:endParaRPr lang="en-US" sz="1600" dirty="0"/>
          </a:p>
        </p:txBody>
      </p:sp>
      <p:sp>
        <p:nvSpPr>
          <p:cNvPr id="8" name="Text 5"/>
          <p:cNvSpPr/>
          <p:nvPr/>
        </p:nvSpPr>
        <p:spPr>
          <a:xfrm>
            <a:off x="1005840" y="1600200"/>
            <a:ext cx="3200400" cy="2743200"/>
          </a:xfrm>
          <a:prstGeom prst="rect">
            <a:avLst/>
          </a:prstGeom>
          <a:noFill/>
          <a:ln/>
        </p:spPr>
        <p:txBody>
          <a:bodyPr wrap="square" lIns="0" tIns="0" rIns="0" bIns="0" rtlCol="0" anchor="t"/>
          <a:lstStyle/>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Draft reports and narratives quickly</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Analyze large datasets for patterns</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Compare zoning across jurisdictions</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Suggest comparable sales adjustments</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Summarize complex regulations</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Generate taxpayer communications</a:t>
            </a:r>
            <a:endParaRPr lang="en-US" sz="1200" dirty="0"/>
          </a:p>
        </p:txBody>
      </p:sp>
      <p:sp>
        <p:nvSpPr>
          <p:cNvPr id="9" name="Shape 6"/>
          <p:cNvSpPr/>
          <p:nvPr/>
        </p:nvSpPr>
        <p:spPr>
          <a:xfrm>
            <a:off x="4754880" y="1051560"/>
            <a:ext cx="3657600" cy="34747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7"/>
          <p:cNvSpPr/>
          <p:nvPr/>
        </p:nvSpPr>
        <p:spPr>
          <a:xfrm>
            <a:off x="4754880" y="1051560"/>
            <a:ext cx="3657600" cy="457200"/>
          </a:xfrm>
          <a:prstGeom prst="rect">
            <a:avLst/>
          </a:prstGeom>
          <a:solidFill>
            <a:srgbClr val="DC2626"/>
          </a:solidFill>
          <a:ln/>
        </p:spPr>
        <p:txBody>
          <a:bodyPr/>
          <a:lstStyle/>
          <a:p>
            <a:endParaRPr lang="en-US"/>
          </a:p>
        </p:txBody>
      </p:sp>
      <p:sp>
        <p:nvSpPr>
          <p:cNvPr id="11" name="Text 8"/>
          <p:cNvSpPr/>
          <p:nvPr/>
        </p:nvSpPr>
        <p:spPr>
          <a:xfrm>
            <a:off x="4754880" y="1051560"/>
            <a:ext cx="36576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AI Cannot</a:t>
            </a:r>
            <a:endParaRPr lang="en-US" sz="1600" dirty="0"/>
          </a:p>
        </p:txBody>
      </p:sp>
      <p:sp>
        <p:nvSpPr>
          <p:cNvPr id="12" name="Text 9"/>
          <p:cNvSpPr/>
          <p:nvPr/>
        </p:nvSpPr>
        <p:spPr>
          <a:xfrm>
            <a:off x="5029200" y="1600200"/>
            <a:ext cx="3200400" cy="2743200"/>
          </a:xfrm>
          <a:prstGeom prst="rect">
            <a:avLst/>
          </a:prstGeom>
          <a:noFill/>
          <a:ln/>
        </p:spPr>
        <p:txBody>
          <a:bodyPr wrap="square" lIns="0" tIns="0" rIns="0" bIns="0" rtlCol="0" anchor="t"/>
          <a:lstStyle/>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Physically inspect a property</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Replace professional judgment</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Guarantee accuracy (hallucinations)</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Understand local market nuance</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Sign a certification or take liability</a:t>
            </a:r>
            <a:endParaRPr lang="en-US" sz="1200" dirty="0"/>
          </a:p>
          <a:p>
            <a:pPr marL="342900" indent="-342900">
              <a:spcAft>
                <a:spcPts val="800"/>
              </a:spcAft>
              <a:buSzPct val="100000"/>
              <a:buChar char="•"/>
            </a:pPr>
            <a:r>
              <a:rPr lang="en-US" sz="1200" dirty="0">
                <a:solidFill>
                  <a:srgbClr val="1E293B"/>
                </a:solidFill>
                <a:latin typeface="Calibri" pitchFamily="34" charset="0"/>
                <a:ea typeface="Calibri" pitchFamily="34" charset="-122"/>
                <a:cs typeface="Calibri" pitchFamily="34" charset="-120"/>
              </a:rPr>
              <a:t>Access your private MLS data (yet)</a:t>
            </a:r>
            <a:endParaRPr lang="en-US" sz="1200" dirty="0"/>
          </a:p>
        </p:txBody>
      </p:sp>
      <p:sp>
        <p:nvSpPr>
          <p:cNvPr id="13" name="Text 10"/>
          <p:cNvSpPr/>
          <p:nvPr/>
        </p:nvSpPr>
        <p:spPr>
          <a:xfrm>
            <a:off x="731520" y="4663440"/>
            <a:ext cx="7680960" cy="320040"/>
          </a:xfrm>
          <a:prstGeom prst="rect">
            <a:avLst/>
          </a:prstGeom>
          <a:noFill/>
          <a:ln/>
        </p:spPr>
        <p:txBody>
          <a:bodyPr wrap="square" lIns="0" tIns="0" rIns="0" bIns="0" rtlCol="0" anchor="ctr"/>
          <a:lstStyle/>
          <a:p>
            <a:pPr marL="0" indent="0" algn="ctr">
              <a:buNone/>
            </a:pPr>
            <a:r>
              <a:rPr lang="en-US" sz="1300" i="1" dirty="0">
                <a:solidFill>
                  <a:srgbClr val="0EA5A0"/>
                </a:solidFill>
                <a:latin typeface="Calibri" pitchFamily="34" charset="0"/>
                <a:ea typeface="Calibri" pitchFamily="34" charset="-122"/>
                <a:cs typeface="Calibri" pitchFamily="34" charset="-120"/>
              </a:rPr>
              <a:t>Always verify. Always apply professional judgment. AI is your assistant, not your appraiser.</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EA5A0"/>
          </a:solidFill>
          <a:ln/>
        </p:spPr>
        <p:txBody>
          <a:bodyPr/>
          <a:lstStyle/>
          <a:p>
            <a:endParaRPr lang="en-US"/>
          </a:p>
        </p:txBody>
      </p:sp>
      <p:sp>
        <p:nvSpPr>
          <p:cNvPr id="3" name="Text 1"/>
          <p:cNvSpPr/>
          <p:nvPr/>
        </p:nvSpPr>
        <p:spPr>
          <a:xfrm>
            <a:off x="731520" y="365760"/>
            <a:ext cx="7680960" cy="640080"/>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What's Next for AI in Assessment</a:t>
            </a:r>
            <a:endParaRPr lang="en-US" sz="3000" dirty="0"/>
          </a:p>
        </p:txBody>
      </p:sp>
      <p:sp>
        <p:nvSpPr>
          <p:cNvPr id="4" name="Shape 2"/>
          <p:cNvSpPr/>
          <p:nvPr/>
        </p:nvSpPr>
        <p:spPr>
          <a:xfrm>
            <a:off x="731520" y="1188720"/>
            <a:ext cx="7680960" cy="777240"/>
          </a:xfrm>
          <a:prstGeom prst="rect">
            <a:avLst/>
          </a:prstGeom>
          <a:solidFill>
            <a:srgbClr val="1E3355"/>
          </a:solidFill>
          <a:ln/>
        </p:spPr>
        <p:txBody>
          <a:bodyPr/>
          <a:lstStyle/>
          <a:p>
            <a:endParaRPr lang="en-US"/>
          </a:p>
        </p:txBody>
      </p:sp>
      <p:sp>
        <p:nvSpPr>
          <p:cNvPr id="5" name="Shape 3"/>
          <p:cNvSpPr/>
          <p:nvPr/>
        </p:nvSpPr>
        <p:spPr>
          <a:xfrm>
            <a:off x="731520" y="1188720"/>
            <a:ext cx="54864" cy="777240"/>
          </a:xfrm>
          <a:prstGeom prst="rect">
            <a:avLst/>
          </a:prstGeom>
          <a:solidFill>
            <a:srgbClr val="0EA5A0"/>
          </a:solidFill>
          <a:ln/>
        </p:spPr>
        <p:txBody>
          <a:bodyPr/>
          <a:lstStyle/>
          <a:p>
            <a:endParaRPr lang="en-US"/>
          </a:p>
        </p:txBody>
      </p:sp>
      <p:sp>
        <p:nvSpPr>
          <p:cNvPr id="6" name="Text 4"/>
          <p:cNvSpPr/>
          <p:nvPr/>
        </p:nvSpPr>
        <p:spPr>
          <a:xfrm>
            <a:off x="1051560" y="1234440"/>
            <a:ext cx="7132320" cy="292608"/>
          </a:xfrm>
          <a:prstGeom prst="rect">
            <a:avLst/>
          </a:prstGeom>
          <a:noFill/>
          <a:ln/>
        </p:spPr>
        <p:txBody>
          <a:bodyPr wrap="square" lIns="0" tIns="0" rIns="0" bIns="0" rtlCol="0" anchor="ctr"/>
          <a:lstStyle/>
          <a:p>
            <a:pPr marL="0" indent="0">
              <a:buNone/>
            </a:pPr>
            <a:r>
              <a:rPr lang="en-US" sz="1500" b="1" dirty="0">
                <a:solidFill>
                  <a:srgbClr val="14C8C2"/>
                </a:solidFill>
                <a:latin typeface="Calibri" pitchFamily="34" charset="0"/>
                <a:ea typeface="Calibri" pitchFamily="34" charset="-122"/>
                <a:cs typeface="Calibri" pitchFamily="34" charset="-120"/>
              </a:rPr>
              <a:t>AI Agents</a:t>
            </a:r>
            <a:endParaRPr lang="en-US" sz="1500" dirty="0"/>
          </a:p>
        </p:txBody>
      </p:sp>
      <p:sp>
        <p:nvSpPr>
          <p:cNvPr id="7" name="Text 5"/>
          <p:cNvSpPr/>
          <p:nvPr/>
        </p:nvSpPr>
        <p:spPr>
          <a:xfrm>
            <a:off x="1051560" y="1554480"/>
            <a:ext cx="7132320" cy="365760"/>
          </a:xfrm>
          <a:prstGeom prst="rect">
            <a:avLst/>
          </a:prstGeom>
          <a:noFill/>
          <a:ln/>
        </p:spPr>
        <p:txBody>
          <a:bodyPr wrap="square" lIns="0" tIns="0" rIns="0" bIns="0" rtlCol="0" anchor="ctr"/>
          <a:lstStyle/>
          <a:p>
            <a:pPr marL="0" indent="0">
              <a:buNone/>
            </a:pPr>
            <a:r>
              <a:rPr lang="en-US" sz="1150" dirty="0">
                <a:solidFill>
                  <a:srgbClr val="94A3B8"/>
                </a:solidFill>
                <a:latin typeface="Calibri" pitchFamily="34" charset="0"/>
                <a:ea typeface="Calibri" pitchFamily="34" charset="-122"/>
                <a:cs typeface="Calibri" pitchFamily="34" charset="-120"/>
              </a:rPr>
              <a:t>Autonomous AI that can perform multi-step workflows — pull data, analyze, draft, and verify — with minimal human intervention</a:t>
            </a:r>
            <a:endParaRPr lang="en-US" sz="1150" dirty="0"/>
          </a:p>
        </p:txBody>
      </p:sp>
      <p:sp>
        <p:nvSpPr>
          <p:cNvPr id="8" name="Shape 6"/>
          <p:cNvSpPr/>
          <p:nvPr/>
        </p:nvSpPr>
        <p:spPr>
          <a:xfrm>
            <a:off x="731520" y="2103120"/>
            <a:ext cx="7680960" cy="777240"/>
          </a:xfrm>
          <a:prstGeom prst="rect">
            <a:avLst/>
          </a:prstGeom>
          <a:solidFill>
            <a:srgbClr val="1E3355"/>
          </a:solidFill>
          <a:ln/>
        </p:spPr>
        <p:txBody>
          <a:bodyPr/>
          <a:lstStyle/>
          <a:p>
            <a:endParaRPr lang="en-US"/>
          </a:p>
        </p:txBody>
      </p:sp>
      <p:sp>
        <p:nvSpPr>
          <p:cNvPr id="9" name="Shape 7"/>
          <p:cNvSpPr/>
          <p:nvPr/>
        </p:nvSpPr>
        <p:spPr>
          <a:xfrm>
            <a:off x="731520" y="2103120"/>
            <a:ext cx="54864" cy="777240"/>
          </a:xfrm>
          <a:prstGeom prst="rect">
            <a:avLst/>
          </a:prstGeom>
          <a:solidFill>
            <a:srgbClr val="0EA5A0"/>
          </a:solidFill>
          <a:ln/>
        </p:spPr>
        <p:txBody>
          <a:bodyPr/>
          <a:lstStyle/>
          <a:p>
            <a:endParaRPr lang="en-US"/>
          </a:p>
        </p:txBody>
      </p:sp>
      <p:sp>
        <p:nvSpPr>
          <p:cNvPr id="10" name="Text 8"/>
          <p:cNvSpPr/>
          <p:nvPr/>
        </p:nvSpPr>
        <p:spPr>
          <a:xfrm>
            <a:off x="1051560" y="2148840"/>
            <a:ext cx="7132320" cy="292608"/>
          </a:xfrm>
          <a:prstGeom prst="rect">
            <a:avLst/>
          </a:prstGeom>
          <a:noFill/>
          <a:ln/>
        </p:spPr>
        <p:txBody>
          <a:bodyPr wrap="square" lIns="0" tIns="0" rIns="0" bIns="0" rtlCol="0" anchor="ctr"/>
          <a:lstStyle/>
          <a:p>
            <a:pPr marL="0" indent="0">
              <a:buNone/>
            </a:pPr>
            <a:r>
              <a:rPr lang="en-US" sz="1500" b="1" dirty="0">
                <a:solidFill>
                  <a:srgbClr val="14C8C2"/>
                </a:solidFill>
                <a:latin typeface="Calibri" pitchFamily="34" charset="0"/>
                <a:ea typeface="Calibri" pitchFamily="34" charset="-122"/>
                <a:cs typeface="Calibri" pitchFamily="34" charset="-120"/>
              </a:rPr>
              <a:t>MCP Integration</a:t>
            </a:r>
            <a:endParaRPr lang="en-US" sz="1500" dirty="0"/>
          </a:p>
        </p:txBody>
      </p:sp>
      <p:sp>
        <p:nvSpPr>
          <p:cNvPr id="11" name="Text 9"/>
          <p:cNvSpPr/>
          <p:nvPr/>
        </p:nvSpPr>
        <p:spPr>
          <a:xfrm>
            <a:off x="1051560" y="2468880"/>
            <a:ext cx="7132320" cy="365760"/>
          </a:xfrm>
          <a:prstGeom prst="rect">
            <a:avLst/>
          </a:prstGeom>
          <a:noFill/>
          <a:ln/>
        </p:spPr>
        <p:txBody>
          <a:bodyPr wrap="square" lIns="0" tIns="0" rIns="0" bIns="0" rtlCol="0" anchor="ctr"/>
          <a:lstStyle/>
          <a:p>
            <a:pPr marL="0" indent="0">
              <a:buNone/>
            </a:pPr>
            <a:r>
              <a:rPr lang="en-US" sz="1150" dirty="0">
                <a:solidFill>
                  <a:srgbClr val="94A3B8"/>
                </a:solidFill>
                <a:latin typeface="Calibri" pitchFamily="34" charset="0"/>
                <a:ea typeface="Calibri" pitchFamily="34" charset="-122"/>
                <a:cs typeface="Calibri" pitchFamily="34" charset="-120"/>
              </a:rPr>
              <a:t>Standardized connections will let AI securely access your assessment databases, GIS systems, and CAMA software directly</a:t>
            </a:r>
            <a:endParaRPr lang="en-US" sz="1150" dirty="0"/>
          </a:p>
        </p:txBody>
      </p:sp>
      <p:sp>
        <p:nvSpPr>
          <p:cNvPr id="12" name="Shape 10"/>
          <p:cNvSpPr/>
          <p:nvPr/>
        </p:nvSpPr>
        <p:spPr>
          <a:xfrm>
            <a:off x="731520" y="3017520"/>
            <a:ext cx="7680960" cy="777240"/>
          </a:xfrm>
          <a:prstGeom prst="rect">
            <a:avLst/>
          </a:prstGeom>
          <a:solidFill>
            <a:srgbClr val="1E3355"/>
          </a:solidFill>
          <a:ln/>
        </p:spPr>
        <p:txBody>
          <a:bodyPr/>
          <a:lstStyle/>
          <a:p>
            <a:endParaRPr lang="en-US"/>
          </a:p>
        </p:txBody>
      </p:sp>
      <p:sp>
        <p:nvSpPr>
          <p:cNvPr id="13" name="Shape 11"/>
          <p:cNvSpPr/>
          <p:nvPr/>
        </p:nvSpPr>
        <p:spPr>
          <a:xfrm>
            <a:off x="731520" y="3017520"/>
            <a:ext cx="54864" cy="777240"/>
          </a:xfrm>
          <a:prstGeom prst="rect">
            <a:avLst/>
          </a:prstGeom>
          <a:solidFill>
            <a:srgbClr val="0EA5A0"/>
          </a:solidFill>
          <a:ln/>
        </p:spPr>
        <p:txBody>
          <a:bodyPr/>
          <a:lstStyle/>
          <a:p>
            <a:endParaRPr lang="en-US"/>
          </a:p>
        </p:txBody>
      </p:sp>
      <p:sp>
        <p:nvSpPr>
          <p:cNvPr id="14" name="Text 12"/>
          <p:cNvSpPr/>
          <p:nvPr/>
        </p:nvSpPr>
        <p:spPr>
          <a:xfrm>
            <a:off x="1051560" y="3063240"/>
            <a:ext cx="7132320" cy="292608"/>
          </a:xfrm>
          <a:prstGeom prst="rect">
            <a:avLst/>
          </a:prstGeom>
          <a:noFill/>
          <a:ln/>
        </p:spPr>
        <p:txBody>
          <a:bodyPr wrap="square" lIns="0" tIns="0" rIns="0" bIns="0" rtlCol="0" anchor="ctr"/>
          <a:lstStyle/>
          <a:p>
            <a:pPr marL="0" indent="0">
              <a:buNone/>
            </a:pPr>
            <a:r>
              <a:rPr lang="en-US" sz="1500" b="1" dirty="0">
                <a:solidFill>
                  <a:srgbClr val="14C8C2"/>
                </a:solidFill>
                <a:latin typeface="Calibri" pitchFamily="34" charset="0"/>
                <a:ea typeface="Calibri" pitchFamily="34" charset="-122"/>
                <a:cs typeface="Calibri" pitchFamily="34" charset="-120"/>
              </a:rPr>
              <a:t>Multimodal AI</a:t>
            </a:r>
            <a:endParaRPr lang="en-US" sz="1500" dirty="0"/>
          </a:p>
        </p:txBody>
      </p:sp>
      <p:sp>
        <p:nvSpPr>
          <p:cNvPr id="15" name="Text 13"/>
          <p:cNvSpPr/>
          <p:nvPr/>
        </p:nvSpPr>
        <p:spPr>
          <a:xfrm>
            <a:off x="1051560" y="3383280"/>
            <a:ext cx="7132320" cy="365760"/>
          </a:xfrm>
          <a:prstGeom prst="rect">
            <a:avLst/>
          </a:prstGeom>
          <a:noFill/>
          <a:ln/>
        </p:spPr>
        <p:txBody>
          <a:bodyPr wrap="square" lIns="0" tIns="0" rIns="0" bIns="0" rtlCol="0" anchor="ctr"/>
          <a:lstStyle/>
          <a:p>
            <a:pPr marL="0" indent="0">
              <a:buNone/>
            </a:pPr>
            <a:r>
              <a:rPr lang="en-US" sz="1150" dirty="0">
                <a:solidFill>
                  <a:srgbClr val="94A3B8"/>
                </a:solidFill>
                <a:latin typeface="Calibri" pitchFamily="34" charset="0"/>
                <a:ea typeface="Calibri" pitchFamily="34" charset="-122"/>
                <a:cs typeface="Calibri" pitchFamily="34" charset="-120"/>
              </a:rPr>
              <a:t>Models that process photos, satellite imagery, floor plans, and text together — enabling AI-assisted property inspections</a:t>
            </a:r>
            <a:endParaRPr lang="en-US" sz="1150" dirty="0"/>
          </a:p>
        </p:txBody>
      </p:sp>
      <p:sp>
        <p:nvSpPr>
          <p:cNvPr id="16" name="Shape 14"/>
          <p:cNvSpPr/>
          <p:nvPr/>
        </p:nvSpPr>
        <p:spPr>
          <a:xfrm>
            <a:off x="731520" y="3931920"/>
            <a:ext cx="7680960" cy="777240"/>
          </a:xfrm>
          <a:prstGeom prst="rect">
            <a:avLst/>
          </a:prstGeom>
          <a:solidFill>
            <a:srgbClr val="1E3355"/>
          </a:solidFill>
          <a:ln/>
        </p:spPr>
        <p:txBody>
          <a:bodyPr/>
          <a:lstStyle/>
          <a:p>
            <a:endParaRPr lang="en-US"/>
          </a:p>
        </p:txBody>
      </p:sp>
      <p:sp>
        <p:nvSpPr>
          <p:cNvPr id="17" name="Shape 15"/>
          <p:cNvSpPr/>
          <p:nvPr/>
        </p:nvSpPr>
        <p:spPr>
          <a:xfrm>
            <a:off x="731520" y="3931920"/>
            <a:ext cx="54864" cy="777240"/>
          </a:xfrm>
          <a:prstGeom prst="rect">
            <a:avLst/>
          </a:prstGeom>
          <a:solidFill>
            <a:srgbClr val="0EA5A0"/>
          </a:solidFill>
          <a:ln/>
        </p:spPr>
        <p:txBody>
          <a:bodyPr/>
          <a:lstStyle/>
          <a:p>
            <a:endParaRPr lang="en-US"/>
          </a:p>
        </p:txBody>
      </p:sp>
      <p:sp>
        <p:nvSpPr>
          <p:cNvPr id="18" name="Text 16"/>
          <p:cNvSpPr/>
          <p:nvPr/>
        </p:nvSpPr>
        <p:spPr>
          <a:xfrm>
            <a:off x="1051560" y="3977640"/>
            <a:ext cx="7132320" cy="292608"/>
          </a:xfrm>
          <a:prstGeom prst="rect">
            <a:avLst/>
          </a:prstGeom>
          <a:noFill/>
          <a:ln/>
        </p:spPr>
        <p:txBody>
          <a:bodyPr wrap="square" lIns="0" tIns="0" rIns="0" bIns="0" rtlCol="0" anchor="ctr"/>
          <a:lstStyle/>
          <a:p>
            <a:pPr marL="0" indent="0">
              <a:buNone/>
            </a:pPr>
            <a:r>
              <a:rPr lang="en-US" sz="1500" b="1" dirty="0">
                <a:solidFill>
                  <a:srgbClr val="14C8C2"/>
                </a:solidFill>
                <a:latin typeface="Calibri" pitchFamily="34" charset="0"/>
                <a:ea typeface="Calibri" pitchFamily="34" charset="-122"/>
                <a:cs typeface="Calibri" pitchFamily="34" charset="-120"/>
              </a:rPr>
              <a:t>State-Level AI Policy</a:t>
            </a:r>
            <a:endParaRPr lang="en-US" sz="1500" dirty="0"/>
          </a:p>
        </p:txBody>
      </p:sp>
      <p:sp>
        <p:nvSpPr>
          <p:cNvPr id="19" name="Text 17"/>
          <p:cNvSpPr/>
          <p:nvPr/>
        </p:nvSpPr>
        <p:spPr>
          <a:xfrm>
            <a:off x="1051560" y="4297680"/>
            <a:ext cx="7132320" cy="365760"/>
          </a:xfrm>
          <a:prstGeom prst="rect">
            <a:avLst/>
          </a:prstGeom>
          <a:noFill/>
          <a:ln/>
        </p:spPr>
        <p:txBody>
          <a:bodyPr wrap="square" lIns="0" tIns="0" rIns="0" bIns="0" rtlCol="0" anchor="ctr"/>
          <a:lstStyle/>
          <a:p>
            <a:pPr marL="0" indent="0">
              <a:buNone/>
            </a:pPr>
            <a:r>
              <a:rPr lang="en-US" sz="1150" dirty="0">
                <a:solidFill>
                  <a:srgbClr val="94A3B8"/>
                </a:solidFill>
                <a:latin typeface="Calibri" pitchFamily="34" charset="0"/>
                <a:ea typeface="Calibri" pitchFamily="34" charset="-122"/>
                <a:cs typeface="Calibri" pitchFamily="34" charset="-120"/>
              </a:rPr>
              <a:t>Expect Illinois and IAAO to develop guidelines on acceptable AI use in mass appraisal and assessment appeals</a:t>
            </a:r>
            <a:endParaRPr lang="en-US" sz="11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EA5A0"/>
          </a:solidFill>
          <a:ln/>
        </p:spPr>
        <p:txBody>
          <a:bodyPr/>
          <a:lstStyle/>
          <a:p>
            <a:endParaRPr lang="en-US"/>
          </a:p>
        </p:txBody>
      </p:sp>
      <p:sp>
        <p:nvSpPr>
          <p:cNvPr id="3" name="Text 1"/>
          <p:cNvSpPr/>
          <p:nvPr/>
        </p:nvSpPr>
        <p:spPr>
          <a:xfrm>
            <a:off x="731520" y="548640"/>
            <a:ext cx="7680960" cy="73152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Live Demonstration</a:t>
            </a:r>
            <a:endParaRPr lang="en-US" sz="3600" dirty="0"/>
          </a:p>
        </p:txBody>
      </p:sp>
      <p:sp>
        <p:nvSpPr>
          <p:cNvPr id="4" name="Text 2"/>
          <p:cNvSpPr/>
          <p:nvPr/>
        </p:nvSpPr>
        <p:spPr>
          <a:xfrm>
            <a:off x="731520" y="1188720"/>
            <a:ext cx="7680960" cy="457200"/>
          </a:xfrm>
          <a:prstGeom prst="rect">
            <a:avLst/>
          </a:prstGeom>
          <a:noFill/>
          <a:ln/>
        </p:spPr>
        <p:txBody>
          <a:bodyPr wrap="square" lIns="0" tIns="0" rIns="0" bIns="0" rtlCol="0" anchor="ctr"/>
          <a:lstStyle/>
          <a:p>
            <a:pPr marL="0" indent="0">
              <a:buNone/>
            </a:pPr>
            <a:r>
              <a:rPr lang="en-US" sz="2000" dirty="0">
                <a:solidFill>
                  <a:srgbClr val="14C8C2"/>
                </a:solidFill>
                <a:latin typeface="Calibri" pitchFamily="34" charset="0"/>
                <a:ea typeface="Calibri" pitchFamily="34" charset="-122"/>
                <a:cs typeface="Calibri" pitchFamily="34" charset="-120"/>
              </a:rPr>
              <a:t>Let's See AI in Action</a:t>
            </a:r>
            <a:endParaRPr lang="en-US" sz="2000" dirty="0"/>
          </a:p>
        </p:txBody>
      </p:sp>
      <p:sp>
        <p:nvSpPr>
          <p:cNvPr id="5" name="Shape 3"/>
          <p:cNvSpPr/>
          <p:nvPr/>
        </p:nvSpPr>
        <p:spPr>
          <a:xfrm>
            <a:off x="731520" y="1920240"/>
            <a:ext cx="1188720" cy="548640"/>
          </a:xfrm>
          <a:prstGeom prst="rect">
            <a:avLst/>
          </a:prstGeom>
          <a:solidFill>
            <a:srgbClr val="0EA5A0"/>
          </a:solidFill>
          <a:ln/>
        </p:spPr>
        <p:txBody>
          <a:bodyPr/>
          <a:lstStyle/>
          <a:p>
            <a:endParaRPr lang="en-US"/>
          </a:p>
        </p:txBody>
      </p:sp>
      <p:sp>
        <p:nvSpPr>
          <p:cNvPr id="6" name="Text 4"/>
          <p:cNvSpPr/>
          <p:nvPr/>
        </p:nvSpPr>
        <p:spPr>
          <a:xfrm>
            <a:off x="731520" y="1920240"/>
            <a:ext cx="118872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Demo 1</a:t>
            </a:r>
            <a:endParaRPr lang="en-US" sz="1200" dirty="0"/>
          </a:p>
        </p:txBody>
      </p:sp>
      <p:sp>
        <p:nvSpPr>
          <p:cNvPr id="7" name="Text 5"/>
          <p:cNvSpPr/>
          <p:nvPr/>
        </p:nvSpPr>
        <p:spPr>
          <a:xfrm>
            <a:off x="2103120" y="1920240"/>
            <a:ext cx="4114800" cy="27432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Draft a Neighborhood Description</a:t>
            </a:r>
            <a:endParaRPr lang="en-US" sz="1500" dirty="0"/>
          </a:p>
        </p:txBody>
      </p:sp>
      <p:sp>
        <p:nvSpPr>
          <p:cNvPr id="8" name="Text 6"/>
          <p:cNvSpPr/>
          <p:nvPr/>
        </p:nvSpPr>
        <p:spPr>
          <a:xfrm>
            <a:off x="2103120" y="2194560"/>
            <a:ext cx="5943600" cy="256032"/>
          </a:xfrm>
          <a:prstGeom prst="rect">
            <a:avLst/>
          </a:prstGeom>
          <a:noFill/>
          <a:ln/>
        </p:spPr>
        <p:txBody>
          <a:bodyPr wrap="square" lIns="0" tIns="0" rIns="0" bIns="0" rtlCol="0" anchor="ctr"/>
          <a:lstStyle/>
          <a:p>
            <a:pPr marL="0" indent="0">
              <a:buNone/>
            </a:pPr>
            <a:r>
              <a:rPr lang="en-US" sz="1100" dirty="0">
                <a:solidFill>
                  <a:srgbClr val="94A3B8"/>
                </a:solidFill>
                <a:latin typeface="Calibri" pitchFamily="34" charset="0"/>
                <a:ea typeface="Calibri" pitchFamily="34" charset="-122"/>
                <a:cs typeface="Calibri" pitchFamily="34" charset="-120"/>
              </a:rPr>
              <a:t>Provide basic data points and watch AI generate a professional narrative</a:t>
            </a:r>
            <a:endParaRPr lang="en-US" sz="1100" dirty="0"/>
          </a:p>
        </p:txBody>
      </p:sp>
      <p:sp>
        <p:nvSpPr>
          <p:cNvPr id="9" name="Shape 7"/>
          <p:cNvSpPr/>
          <p:nvPr/>
        </p:nvSpPr>
        <p:spPr>
          <a:xfrm>
            <a:off x="731520" y="2651760"/>
            <a:ext cx="1188720" cy="548640"/>
          </a:xfrm>
          <a:prstGeom prst="rect">
            <a:avLst/>
          </a:prstGeom>
          <a:solidFill>
            <a:srgbClr val="0EA5A0"/>
          </a:solidFill>
          <a:ln/>
        </p:spPr>
        <p:txBody>
          <a:bodyPr/>
          <a:lstStyle/>
          <a:p>
            <a:endParaRPr lang="en-US"/>
          </a:p>
        </p:txBody>
      </p:sp>
      <p:sp>
        <p:nvSpPr>
          <p:cNvPr id="10" name="Text 8"/>
          <p:cNvSpPr/>
          <p:nvPr/>
        </p:nvSpPr>
        <p:spPr>
          <a:xfrm>
            <a:off x="731520" y="2651760"/>
            <a:ext cx="118872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Demo 2</a:t>
            </a:r>
            <a:endParaRPr lang="en-US" sz="1200" dirty="0"/>
          </a:p>
        </p:txBody>
      </p:sp>
      <p:sp>
        <p:nvSpPr>
          <p:cNvPr id="11" name="Text 9"/>
          <p:cNvSpPr/>
          <p:nvPr/>
        </p:nvSpPr>
        <p:spPr>
          <a:xfrm>
            <a:off x="2103120" y="2651760"/>
            <a:ext cx="4114800" cy="27432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Analyze an Appeal Scenario</a:t>
            </a:r>
            <a:endParaRPr lang="en-US" sz="1500" dirty="0"/>
          </a:p>
        </p:txBody>
      </p:sp>
      <p:sp>
        <p:nvSpPr>
          <p:cNvPr id="12" name="Text 10"/>
          <p:cNvSpPr/>
          <p:nvPr/>
        </p:nvSpPr>
        <p:spPr>
          <a:xfrm>
            <a:off x="2103120" y="2926080"/>
            <a:ext cx="5943600" cy="256032"/>
          </a:xfrm>
          <a:prstGeom prst="rect">
            <a:avLst/>
          </a:prstGeom>
          <a:noFill/>
          <a:ln/>
        </p:spPr>
        <p:txBody>
          <a:bodyPr wrap="square" lIns="0" tIns="0" rIns="0" bIns="0" rtlCol="0" anchor="ctr"/>
          <a:lstStyle/>
          <a:p>
            <a:pPr marL="0" indent="0">
              <a:buNone/>
            </a:pPr>
            <a:r>
              <a:rPr lang="en-US" sz="1100" dirty="0">
                <a:solidFill>
                  <a:srgbClr val="94A3B8"/>
                </a:solidFill>
                <a:latin typeface="Calibri" pitchFamily="34" charset="0"/>
                <a:ea typeface="Calibri" pitchFamily="34" charset="-122"/>
                <a:cs typeface="Calibri" pitchFamily="34" charset="-120"/>
              </a:rPr>
              <a:t>Give AI a petitioner's evidence and ask for a rebuttal strategy</a:t>
            </a:r>
            <a:endParaRPr lang="en-US" sz="1100" dirty="0"/>
          </a:p>
        </p:txBody>
      </p:sp>
      <p:sp>
        <p:nvSpPr>
          <p:cNvPr id="13" name="Shape 11"/>
          <p:cNvSpPr/>
          <p:nvPr/>
        </p:nvSpPr>
        <p:spPr>
          <a:xfrm>
            <a:off x="731520" y="3383280"/>
            <a:ext cx="1188720" cy="548640"/>
          </a:xfrm>
          <a:prstGeom prst="rect">
            <a:avLst/>
          </a:prstGeom>
          <a:solidFill>
            <a:srgbClr val="0EA5A0"/>
          </a:solidFill>
          <a:ln/>
        </p:spPr>
        <p:txBody>
          <a:bodyPr/>
          <a:lstStyle/>
          <a:p>
            <a:endParaRPr lang="en-US"/>
          </a:p>
        </p:txBody>
      </p:sp>
      <p:sp>
        <p:nvSpPr>
          <p:cNvPr id="14" name="Text 12"/>
          <p:cNvSpPr/>
          <p:nvPr/>
        </p:nvSpPr>
        <p:spPr>
          <a:xfrm>
            <a:off x="731520" y="3383280"/>
            <a:ext cx="118872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Demo 3</a:t>
            </a:r>
            <a:endParaRPr lang="en-US" sz="1200" dirty="0"/>
          </a:p>
        </p:txBody>
      </p:sp>
      <p:sp>
        <p:nvSpPr>
          <p:cNvPr id="15" name="Text 13"/>
          <p:cNvSpPr/>
          <p:nvPr/>
        </p:nvSpPr>
        <p:spPr>
          <a:xfrm>
            <a:off x="2103120" y="3383280"/>
            <a:ext cx="4114800" cy="27432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Income Approach Calculation</a:t>
            </a:r>
            <a:endParaRPr lang="en-US" sz="1500" dirty="0"/>
          </a:p>
        </p:txBody>
      </p:sp>
      <p:sp>
        <p:nvSpPr>
          <p:cNvPr id="16" name="Text 14"/>
          <p:cNvSpPr/>
          <p:nvPr/>
        </p:nvSpPr>
        <p:spPr>
          <a:xfrm>
            <a:off x="2103120" y="3657600"/>
            <a:ext cx="5943600" cy="256032"/>
          </a:xfrm>
          <a:prstGeom prst="rect">
            <a:avLst/>
          </a:prstGeom>
          <a:noFill/>
          <a:ln/>
        </p:spPr>
        <p:txBody>
          <a:bodyPr wrap="square" lIns="0" tIns="0" rIns="0" bIns="0" rtlCol="0" anchor="ctr"/>
          <a:lstStyle/>
          <a:p>
            <a:pPr marL="0" indent="0">
              <a:buNone/>
            </a:pPr>
            <a:r>
              <a:rPr lang="en-US" sz="1100" dirty="0">
                <a:solidFill>
                  <a:srgbClr val="94A3B8"/>
                </a:solidFill>
                <a:latin typeface="Calibri" pitchFamily="34" charset="0"/>
                <a:ea typeface="Calibri" pitchFamily="34" charset="-122"/>
                <a:cs typeface="Calibri" pitchFamily="34" charset="-120"/>
              </a:rPr>
              <a:t>Feed a rent roll and let AI build out the income analysis</a:t>
            </a:r>
            <a:endParaRPr lang="en-US" sz="1100" dirty="0"/>
          </a:p>
        </p:txBody>
      </p:sp>
      <p:sp>
        <p:nvSpPr>
          <p:cNvPr id="17" name="Shape 15"/>
          <p:cNvSpPr/>
          <p:nvPr/>
        </p:nvSpPr>
        <p:spPr>
          <a:xfrm>
            <a:off x="731520" y="4114800"/>
            <a:ext cx="1188720" cy="548640"/>
          </a:xfrm>
          <a:prstGeom prst="rect">
            <a:avLst/>
          </a:prstGeom>
          <a:solidFill>
            <a:srgbClr val="0EA5A0"/>
          </a:solidFill>
          <a:ln/>
        </p:spPr>
        <p:txBody>
          <a:bodyPr/>
          <a:lstStyle/>
          <a:p>
            <a:endParaRPr lang="en-US"/>
          </a:p>
        </p:txBody>
      </p:sp>
      <p:sp>
        <p:nvSpPr>
          <p:cNvPr id="18" name="Text 16"/>
          <p:cNvSpPr/>
          <p:nvPr/>
        </p:nvSpPr>
        <p:spPr>
          <a:xfrm>
            <a:off x="731520" y="4114800"/>
            <a:ext cx="118872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Audience</a:t>
            </a:r>
            <a:endParaRPr lang="en-US" sz="1200" dirty="0"/>
          </a:p>
        </p:txBody>
      </p:sp>
      <p:sp>
        <p:nvSpPr>
          <p:cNvPr id="19" name="Text 17"/>
          <p:cNvSpPr/>
          <p:nvPr/>
        </p:nvSpPr>
        <p:spPr>
          <a:xfrm>
            <a:off x="2103120" y="4114800"/>
            <a:ext cx="4114800" cy="27432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Your Turn — What Should We Try?</a:t>
            </a:r>
            <a:endParaRPr lang="en-US" sz="1500" dirty="0"/>
          </a:p>
        </p:txBody>
      </p:sp>
      <p:sp>
        <p:nvSpPr>
          <p:cNvPr id="20" name="Text 18"/>
          <p:cNvSpPr/>
          <p:nvPr/>
        </p:nvSpPr>
        <p:spPr>
          <a:xfrm>
            <a:off x="2103120" y="4389120"/>
            <a:ext cx="5943600" cy="256032"/>
          </a:xfrm>
          <a:prstGeom prst="rect">
            <a:avLst/>
          </a:prstGeom>
          <a:noFill/>
          <a:ln/>
        </p:spPr>
        <p:txBody>
          <a:bodyPr wrap="square" lIns="0" tIns="0" rIns="0" bIns="0" rtlCol="0" anchor="ctr"/>
          <a:lstStyle/>
          <a:p>
            <a:pPr marL="0" indent="0">
              <a:buNone/>
            </a:pPr>
            <a:r>
              <a:rPr lang="en-US" sz="1100" dirty="0">
                <a:solidFill>
                  <a:srgbClr val="94A3B8"/>
                </a:solidFill>
                <a:latin typeface="Calibri" pitchFamily="34" charset="0"/>
                <a:ea typeface="Calibri" pitchFamily="34" charset="-122"/>
                <a:cs typeface="Calibri" pitchFamily="34" charset="-120"/>
              </a:rPr>
              <a:t>Suggest a task from your daily workflow and we'll prompt it live</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Demo Prompt Cheat Sheet</a:t>
            </a:r>
            <a:endParaRPr lang="en-US" sz="2600" dirty="0"/>
          </a:p>
        </p:txBody>
      </p:sp>
      <p:sp>
        <p:nvSpPr>
          <p:cNvPr id="5" name="Text 2"/>
          <p:cNvSpPr/>
          <p:nvPr/>
        </p:nvSpPr>
        <p:spPr>
          <a:xfrm>
            <a:off x="731520" y="1005840"/>
            <a:ext cx="7680960" cy="292608"/>
          </a:xfrm>
          <a:prstGeom prst="rect">
            <a:avLst/>
          </a:prstGeom>
          <a:noFill/>
          <a:ln/>
        </p:spPr>
        <p:txBody>
          <a:bodyPr wrap="square" lIns="0" tIns="0" rIns="0" bIns="0" rtlCol="0" anchor="ctr"/>
          <a:lstStyle/>
          <a:p>
            <a:pPr marL="0" indent="0">
              <a:buNone/>
            </a:pPr>
            <a:r>
              <a:rPr lang="en-US" sz="1300" b="1" dirty="0">
                <a:solidFill>
                  <a:srgbClr val="1A2744"/>
                </a:solidFill>
                <a:latin typeface="Calibri" pitchFamily="34" charset="0"/>
                <a:ea typeface="Calibri" pitchFamily="34" charset="-122"/>
                <a:cs typeface="Calibri" pitchFamily="34" charset="-120"/>
              </a:rPr>
              <a:t>Neighborhood Description</a:t>
            </a:r>
            <a:endParaRPr lang="en-US" sz="1300" dirty="0"/>
          </a:p>
        </p:txBody>
      </p:sp>
      <p:sp>
        <p:nvSpPr>
          <p:cNvPr id="6" name="Shape 3"/>
          <p:cNvSpPr/>
          <p:nvPr/>
        </p:nvSpPr>
        <p:spPr>
          <a:xfrm>
            <a:off x="731520" y="1325880"/>
            <a:ext cx="7680960" cy="777240"/>
          </a:xfrm>
          <a:prstGeom prst="rect">
            <a:avLst/>
          </a:prstGeom>
          <a:solidFill>
            <a:srgbClr val="EFF6FF"/>
          </a:solidFill>
          <a:ln/>
        </p:spPr>
        <p:txBody>
          <a:bodyPr/>
          <a:lstStyle/>
          <a:p>
            <a:endParaRPr lang="en-US"/>
          </a:p>
        </p:txBody>
      </p:sp>
      <p:sp>
        <p:nvSpPr>
          <p:cNvPr id="7" name="Text 4"/>
          <p:cNvSpPr/>
          <p:nvPr/>
        </p:nvSpPr>
        <p:spPr>
          <a:xfrm>
            <a:off x="914400" y="1371600"/>
            <a:ext cx="7315200" cy="685800"/>
          </a:xfrm>
          <a:prstGeom prst="rect">
            <a:avLst/>
          </a:prstGeom>
          <a:noFill/>
          <a:ln/>
        </p:spPr>
        <p:txBody>
          <a:bodyPr wrap="square" lIns="0" tIns="0" rIns="0" bIns="0" rtlCol="0" anchor="ctr"/>
          <a:lstStyle/>
          <a:p>
            <a:pPr marL="0" indent="0">
              <a:buNone/>
            </a:pPr>
            <a:r>
              <a:rPr lang="en-US" sz="1050" dirty="0">
                <a:solidFill>
                  <a:srgbClr val="1E293B"/>
                </a:solidFill>
                <a:latin typeface="Calibri" pitchFamily="34" charset="0"/>
                <a:ea typeface="Calibri" pitchFamily="34" charset="-122"/>
                <a:cs typeface="Calibri" pitchFamily="34" charset="-120"/>
              </a:rPr>
              <a:t>"Act as an Illinois certified assessor. Write a neighborhood description for a residential subdivision in [Township], [County]. The area is primarily single-family, built 1990-2010, median sale price $285,000, near [school district]. Include market trends and amenities."</a:t>
            </a:r>
            <a:endParaRPr lang="en-US" sz="1050" dirty="0"/>
          </a:p>
        </p:txBody>
      </p:sp>
      <p:sp>
        <p:nvSpPr>
          <p:cNvPr id="8" name="Text 5"/>
          <p:cNvSpPr/>
          <p:nvPr/>
        </p:nvSpPr>
        <p:spPr>
          <a:xfrm>
            <a:off x="731520" y="2286000"/>
            <a:ext cx="7680960" cy="292608"/>
          </a:xfrm>
          <a:prstGeom prst="rect">
            <a:avLst/>
          </a:prstGeom>
          <a:noFill/>
          <a:ln/>
        </p:spPr>
        <p:txBody>
          <a:bodyPr wrap="square" lIns="0" tIns="0" rIns="0" bIns="0" rtlCol="0" anchor="ctr"/>
          <a:lstStyle/>
          <a:p>
            <a:pPr marL="0" indent="0">
              <a:buNone/>
            </a:pPr>
            <a:r>
              <a:rPr lang="en-US" sz="1300" b="1" dirty="0">
                <a:solidFill>
                  <a:srgbClr val="1A2744"/>
                </a:solidFill>
                <a:latin typeface="Calibri" pitchFamily="34" charset="0"/>
                <a:ea typeface="Calibri" pitchFamily="34" charset="-122"/>
                <a:cs typeface="Calibri" pitchFamily="34" charset="-120"/>
              </a:rPr>
              <a:t>Appeal Rebuttal</a:t>
            </a:r>
            <a:endParaRPr lang="en-US" sz="1300" dirty="0"/>
          </a:p>
        </p:txBody>
      </p:sp>
      <p:sp>
        <p:nvSpPr>
          <p:cNvPr id="9" name="Shape 6"/>
          <p:cNvSpPr/>
          <p:nvPr/>
        </p:nvSpPr>
        <p:spPr>
          <a:xfrm>
            <a:off x="731520" y="2606040"/>
            <a:ext cx="7680960" cy="777240"/>
          </a:xfrm>
          <a:prstGeom prst="rect">
            <a:avLst/>
          </a:prstGeom>
          <a:solidFill>
            <a:srgbClr val="EFF6FF"/>
          </a:solidFill>
          <a:ln/>
        </p:spPr>
        <p:txBody>
          <a:bodyPr/>
          <a:lstStyle/>
          <a:p>
            <a:endParaRPr lang="en-US"/>
          </a:p>
        </p:txBody>
      </p:sp>
      <p:sp>
        <p:nvSpPr>
          <p:cNvPr id="10" name="Text 7"/>
          <p:cNvSpPr/>
          <p:nvPr/>
        </p:nvSpPr>
        <p:spPr>
          <a:xfrm>
            <a:off x="914400" y="2651760"/>
            <a:ext cx="7315200" cy="685800"/>
          </a:xfrm>
          <a:prstGeom prst="rect">
            <a:avLst/>
          </a:prstGeom>
          <a:noFill/>
          <a:ln/>
        </p:spPr>
        <p:txBody>
          <a:bodyPr wrap="square" lIns="0" tIns="0" rIns="0" bIns="0" rtlCol="0" anchor="ctr"/>
          <a:lstStyle/>
          <a:p>
            <a:pPr marL="0" indent="0">
              <a:buNone/>
            </a:pPr>
            <a:r>
              <a:rPr lang="en-US" sz="1050" dirty="0">
                <a:solidFill>
                  <a:srgbClr val="1E293B"/>
                </a:solidFill>
                <a:latin typeface="Calibri" pitchFamily="34" charset="0"/>
                <a:ea typeface="Calibri" pitchFamily="34" charset="-122"/>
                <a:cs typeface="Calibri" pitchFamily="34" charset="-120"/>
              </a:rPr>
              <a:t>"A taxpayer is appealing their $350,000 assessment on a 2,100 sq ft ranch. They submitted 3 comps ranging from $280K-$310K. Here are the comps: [data]. Identify flaws in their comp selection (age, condition, location) and suggest 3 better comps with adjustments."</a:t>
            </a:r>
            <a:endParaRPr lang="en-US" sz="1050" dirty="0"/>
          </a:p>
        </p:txBody>
      </p:sp>
      <p:sp>
        <p:nvSpPr>
          <p:cNvPr id="11" name="Text 8"/>
          <p:cNvSpPr/>
          <p:nvPr/>
        </p:nvSpPr>
        <p:spPr>
          <a:xfrm>
            <a:off x="731520" y="3566160"/>
            <a:ext cx="7680960" cy="292608"/>
          </a:xfrm>
          <a:prstGeom prst="rect">
            <a:avLst/>
          </a:prstGeom>
          <a:noFill/>
          <a:ln/>
        </p:spPr>
        <p:txBody>
          <a:bodyPr wrap="square" lIns="0" tIns="0" rIns="0" bIns="0" rtlCol="0" anchor="ctr"/>
          <a:lstStyle/>
          <a:p>
            <a:pPr marL="0" indent="0">
              <a:buNone/>
            </a:pPr>
            <a:r>
              <a:rPr lang="en-US" sz="1300" b="1" dirty="0">
                <a:solidFill>
                  <a:srgbClr val="1A2744"/>
                </a:solidFill>
                <a:latin typeface="Calibri" pitchFamily="34" charset="0"/>
                <a:ea typeface="Calibri" pitchFamily="34" charset="-122"/>
                <a:cs typeface="Calibri" pitchFamily="34" charset="-120"/>
              </a:rPr>
              <a:t>Income Approach</a:t>
            </a:r>
            <a:endParaRPr lang="en-US" sz="1300" dirty="0"/>
          </a:p>
        </p:txBody>
      </p:sp>
      <p:sp>
        <p:nvSpPr>
          <p:cNvPr id="12" name="Shape 9"/>
          <p:cNvSpPr/>
          <p:nvPr/>
        </p:nvSpPr>
        <p:spPr>
          <a:xfrm>
            <a:off x="731520" y="3886200"/>
            <a:ext cx="7680960" cy="777240"/>
          </a:xfrm>
          <a:prstGeom prst="rect">
            <a:avLst/>
          </a:prstGeom>
          <a:solidFill>
            <a:srgbClr val="EFF6FF"/>
          </a:solidFill>
          <a:ln/>
        </p:spPr>
        <p:txBody>
          <a:bodyPr/>
          <a:lstStyle/>
          <a:p>
            <a:endParaRPr lang="en-US"/>
          </a:p>
        </p:txBody>
      </p:sp>
      <p:sp>
        <p:nvSpPr>
          <p:cNvPr id="13" name="Text 10"/>
          <p:cNvSpPr/>
          <p:nvPr/>
        </p:nvSpPr>
        <p:spPr>
          <a:xfrm>
            <a:off x="914400" y="3931920"/>
            <a:ext cx="7315200" cy="685800"/>
          </a:xfrm>
          <a:prstGeom prst="rect">
            <a:avLst/>
          </a:prstGeom>
          <a:noFill/>
          <a:ln/>
        </p:spPr>
        <p:txBody>
          <a:bodyPr wrap="square" lIns="0" tIns="0" rIns="0" bIns="0" rtlCol="0" anchor="ctr"/>
          <a:lstStyle/>
          <a:p>
            <a:pPr marL="0" indent="0">
              <a:buNone/>
            </a:pPr>
            <a:r>
              <a:rPr lang="en-US" sz="1050" dirty="0">
                <a:solidFill>
                  <a:srgbClr val="1E293B"/>
                </a:solidFill>
                <a:latin typeface="Calibri" pitchFamily="34" charset="0"/>
                <a:ea typeface="Calibri" pitchFamily="34" charset="-122"/>
                <a:cs typeface="Calibri" pitchFamily="34" charset="-120"/>
              </a:rPr>
              <a:t>"I have a 12-unit apartment building. Units rent from $850 to $1,100/month. Current occupancy is 92%. Operating expenses run 38% of EGI. Market cap rates range 7.5% to 8.5%. Calculate NOI and provide a value range using the direct capitalization method. Show your work."</a:t>
            </a:r>
            <a:endParaRPr lang="en-US" sz="10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EA5A0"/>
          </a:solidFill>
          <a:ln/>
        </p:spPr>
        <p:txBody>
          <a:bodyPr/>
          <a:lstStyle/>
          <a:p>
            <a:endParaRPr lang="en-US"/>
          </a:p>
        </p:txBody>
      </p:sp>
      <p:sp>
        <p:nvSpPr>
          <p:cNvPr id="3" name="Text 1"/>
          <p:cNvSpPr/>
          <p:nvPr/>
        </p:nvSpPr>
        <p:spPr>
          <a:xfrm>
            <a:off x="731520" y="457200"/>
            <a:ext cx="7680960" cy="64008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Key Takeaways</a:t>
            </a:r>
            <a:endParaRPr lang="en-US" sz="3200" dirty="0"/>
          </a:p>
        </p:txBody>
      </p:sp>
      <p:sp>
        <p:nvSpPr>
          <p:cNvPr id="4" name="Text 2"/>
          <p:cNvSpPr/>
          <p:nvPr/>
        </p:nvSpPr>
        <p:spPr>
          <a:xfrm>
            <a:off x="1097280" y="1371600"/>
            <a:ext cx="6949440" cy="2926080"/>
          </a:xfrm>
          <a:prstGeom prst="rect">
            <a:avLst/>
          </a:prstGeom>
          <a:noFill/>
          <a:ln/>
        </p:spPr>
        <p:txBody>
          <a:bodyPr wrap="square" lIns="0" tIns="0" rIns="0" bIns="0" rtlCol="0" anchor="ctr"/>
          <a:lstStyle/>
          <a:p>
            <a:pPr marL="342900" indent="-342900">
              <a:spcBef>
                <a:spcPts val="600"/>
              </a:spcBef>
              <a:spcAft>
                <a:spcPts val="1200"/>
              </a:spcAft>
              <a:buSzPct val="100000"/>
              <a:buChar char="•"/>
            </a:pPr>
            <a:r>
              <a:rPr lang="en-US" sz="1600" dirty="0">
                <a:solidFill>
                  <a:srgbClr val="FFFFFF"/>
                </a:solidFill>
                <a:latin typeface="Calibri" pitchFamily="34" charset="0"/>
                <a:ea typeface="Calibri" pitchFamily="34" charset="-122"/>
                <a:cs typeface="Calibri" pitchFamily="34" charset="-120"/>
              </a:rPr>
              <a:t>AI is a tool that amplifies your expertise — it doesn't replace it</a:t>
            </a:r>
            <a:endParaRPr lang="en-US" sz="1600" dirty="0"/>
          </a:p>
          <a:p>
            <a:pPr marL="342900" indent="-342900">
              <a:spcBef>
                <a:spcPts val="600"/>
              </a:spcBef>
              <a:spcAft>
                <a:spcPts val="1200"/>
              </a:spcAft>
              <a:buSzPct val="100000"/>
              <a:buChar char="•"/>
            </a:pPr>
            <a:r>
              <a:rPr lang="en-US" sz="1600" dirty="0">
                <a:solidFill>
                  <a:srgbClr val="FFFFFF"/>
                </a:solidFill>
                <a:latin typeface="Calibri" pitchFamily="34" charset="0"/>
                <a:ea typeface="Calibri" pitchFamily="34" charset="-122"/>
                <a:cs typeface="Calibri" pitchFamily="34" charset="-120"/>
              </a:rPr>
              <a:t>Good prompts = good results. Be specific, set roles, provide context</a:t>
            </a:r>
            <a:endParaRPr lang="en-US" sz="1600" dirty="0"/>
          </a:p>
          <a:p>
            <a:pPr marL="342900" indent="-342900">
              <a:spcBef>
                <a:spcPts val="600"/>
              </a:spcBef>
              <a:spcAft>
                <a:spcPts val="1200"/>
              </a:spcAft>
              <a:buSzPct val="100000"/>
              <a:buChar char="•"/>
            </a:pPr>
            <a:r>
              <a:rPr lang="en-US" sz="1600" dirty="0">
                <a:solidFill>
                  <a:srgbClr val="FFFFFF"/>
                </a:solidFill>
                <a:latin typeface="Calibri" pitchFamily="34" charset="0"/>
                <a:ea typeface="Calibri" pitchFamily="34" charset="-122"/>
                <a:cs typeface="Calibri" pitchFamily="34" charset="-120"/>
              </a:rPr>
              <a:t>Start small: pick one workflow and try AI on it this week</a:t>
            </a:r>
            <a:endParaRPr lang="en-US" sz="1600" dirty="0"/>
          </a:p>
          <a:p>
            <a:pPr marL="342900" indent="-342900">
              <a:spcBef>
                <a:spcPts val="600"/>
              </a:spcBef>
              <a:spcAft>
                <a:spcPts val="1200"/>
              </a:spcAft>
              <a:buSzPct val="100000"/>
              <a:buChar char="•"/>
            </a:pPr>
            <a:r>
              <a:rPr lang="en-US" sz="1600" dirty="0">
                <a:solidFill>
                  <a:srgbClr val="FFFFFF"/>
                </a:solidFill>
                <a:latin typeface="Calibri" pitchFamily="34" charset="0"/>
                <a:ea typeface="Calibri" pitchFamily="34" charset="-122"/>
                <a:cs typeface="Calibri" pitchFamily="34" charset="-120"/>
              </a:rPr>
              <a:t>Always verify AI output with professional judgment</a:t>
            </a:r>
            <a:endParaRPr lang="en-US" sz="1600" dirty="0"/>
          </a:p>
          <a:p>
            <a:pPr marL="342900" indent="-342900">
              <a:spcBef>
                <a:spcPts val="600"/>
              </a:spcBef>
              <a:spcAft>
                <a:spcPts val="1200"/>
              </a:spcAft>
              <a:buSzPct val="100000"/>
              <a:buChar char="•"/>
            </a:pPr>
            <a:r>
              <a:rPr lang="en-US" sz="1600" dirty="0">
                <a:solidFill>
                  <a:srgbClr val="FFFFFF"/>
                </a:solidFill>
                <a:latin typeface="Calibri" pitchFamily="34" charset="0"/>
                <a:ea typeface="Calibri" pitchFamily="34" charset="-122"/>
                <a:cs typeface="Calibri" pitchFamily="34" charset="-120"/>
              </a:rPr>
              <a:t>Stay informed — AI capabilities are advancing rapidly</a:t>
            </a:r>
            <a:endParaRPr lang="en-US" sz="1600" dirty="0"/>
          </a:p>
        </p:txBody>
      </p:sp>
      <p:sp>
        <p:nvSpPr>
          <p:cNvPr id="5" name="Shape 3"/>
          <p:cNvSpPr/>
          <p:nvPr/>
        </p:nvSpPr>
        <p:spPr>
          <a:xfrm>
            <a:off x="731520" y="4297680"/>
            <a:ext cx="1828800" cy="0"/>
          </a:xfrm>
          <a:prstGeom prst="line">
            <a:avLst/>
          </a:prstGeom>
          <a:noFill/>
          <a:ln w="38100">
            <a:solidFill>
              <a:srgbClr val="0EA5A0"/>
            </a:solidFill>
            <a:prstDash val="solid"/>
          </a:ln>
        </p:spPr>
        <p:txBody>
          <a:bodyPr/>
          <a:lstStyle/>
          <a:p>
            <a:endParaRPr lang="en-US"/>
          </a:p>
        </p:txBody>
      </p:sp>
      <p:sp>
        <p:nvSpPr>
          <p:cNvPr id="6" name="Text 4"/>
          <p:cNvSpPr/>
          <p:nvPr/>
        </p:nvSpPr>
        <p:spPr>
          <a:xfrm>
            <a:off x="731520" y="4434840"/>
            <a:ext cx="7680960" cy="640080"/>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Thank You</a:t>
            </a:r>
            <a:endParaRPr lang="en-US" sz="2000" dirty="0"/>
          </a:p>
          <a:p>
            <a:pPr marL="0" indent="0">
              <a:buNone/>
            </a:pPr>
            <a:r>
              <a:rPr lang="en-US" sz="1300" dirty="0">
                <a:solidFill>
                  <a:srgbClr val="94A3B8"/>
                </a:solidFill>
                <a:latin typeface="Calibri" pitchFamily="34" charset="0"/>
                <a:ea typeface="Calibri" pitchFamily="34" charset="-122"/>
                <a:cs typeface="Calibri" pitchFamily="34" charset="-120"/>
              </a:rPr>
              <a:t>IPAI 2026 State Conference</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3 Prompts to Start Using AI Today</a:t>
            </a:r>
            <a:endParaRPr lang="en-US" sz="2600" dirty="0"/>
          </a:p>
        </p:txBody>
      </p:sp>
      <p:sp>
        <p:nvSpPr>
          <p:cNvPr id="5" name="Text 2"/>
          <p:cNvSpPr/>
          <p:nvPr/>
        </p:nvSpPr>
        <p:spPr>
          <a:xfrm>
            <a:off x="731520" y="960120"/>
            <a:ext cx="7680960" cy="320040"/>
          </a:xfrm>
          <a:prstGeom prst="rect">
            <a:avLst/>
          </a:prstGeom>
          <a:noFill/>
          <a:ln/>
        </p:spPr>
        <p:txBody>
          <a:bodyPr wrap="square" lIns="0" tIns="0" rIns="0" bIns="0" rtlCol="0" anchor="ctr"/>
          <a:lstStyle/>
          <a:p>
            <a:pPr marL="0" indent="0">
              <a:buNone/>
            </a:pPr>
            <a:r>
              <a:rPr lang="en-US" sz="1300" b="1" dirty="0">
                <a:solidFill>
                  <a:srgbClr val="0EA5A0"/>
                </a:solidFill>
                <a:latin typeface="Calibri" pitchFamily="34" charset="0"/>
                <a:ea typeface="Calibri" pitchFamily="34" charset="-122"/>
                <a:cs typeface="Calibri" pitchFamily="34" charset="-120"/>
              </a:rPr>
              <a:t>Copy these into ChatGPT, Claude, or Gemini and start experimenting.</a:t>
            </a:r>
            <a:endParaRPr lang="en-US" sz="1300" dirty="0"/>
          </a:p>
        </p:txBody>
      </p:sp>
      <p:sp>
        <p:nvSpPr>
          <p:cNvPr id="6" name="Shape 3"/>
          <p:cNvSpPr/>
          <p:nvPr/>
        </p:nvSpPr>
        <p:spPr>
          <a:xfrm>
            <a:off x="731520" y="1417320"/>
            <a:ext cx="365760" cy="365760"/>
          </a:xfrm>
          <a:prstGeom prst="ellipse">
            <a:avLst/>
          </a:prstGeom>
          <a:solidFill>
            <a:srgbClr val="0EA5A0"/>
          </a:solidFill>
          <a:ln/>
        </p:spPr>
        <p:txBody>
          <a:bodyPr/>
          <a:lstStyle/>
          <a:p>
            <a:endParaRPr lang="en-US"/>
          </a:p>
        </p:txBody>
      </p:sp>
      <p:sp>
        <p:nvSpPr>
          <p:cNvPr id="7" name="Text 4"/>
          <p:cNvSpPr/>
          <p:nvPr/>
        </p:nvSpPr>
        <p:spPr>
          <a:xfrm>
            <a:off x="731520" y="1417320"/>
            <a:ext cx="36576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8" name="Text 5"/>
          <p:cNvSpPr/>
          <p:nvPr/>
        </p:nvSpPr>
        <p:spPr>
          <a:xfrm>
            <a:off x="1280160" y="1371600"/>
            <a:ext cx="7132320" cy="274320"/>
          </a:xfrm>
          <a:prstGeom prst="rect">
            <a:avLst/>
          </a:prstGeom>
          <a:noFill/>
          <a:ln/>
        </p:spPr>
        <p:txBody>
          <a:bodyPr wrap="square" lIns="0" tIns="0" rIns="0" bIns="0" rtlCol="0" anchor="ctr"/>
          <a:lstStyle/>
          <a:p>
            <a:pPr marL="0" indent="0">
              <a:buNone/>
            </a:pPr>
            <a:r>
              <a:rPr lang="en-US" sz="1400" b="1" dirty="0">
                <a:solidFill>
                  <a:srgbClr val="1A2744"/>
                </a:solidFill>
                <a:latin typeface="Calibri" pitchFamily="34" charset="0"/>
                <a:ea typeface="Calibri" pitchFamily="34" charset="-122"/>
                <a:cs typeface="Calibri" pitchFamily="34" charset="-120"/>
              </a:rPr>
              <a:t>Equity Analysis Across Neighborhoods</a:t>
            </a:r>
            <a:endParaRPr lang="en-US" sz="1400" dirty="0"/>
          </a:p>
        </p:txBody>
      </p:sp>
      <p:sp>
        <p:nvSpPr>
          <p:cNvPr id="9" name="Shape 6"/>
          <p:cNvSpPr/>
          <p:nvPr/>
        </p:nvSpPr>
        <p:spPr>
          <a:xfrm>
            <a:off x="1280160" y="1673352"/>
            <a:ext cx="7132320" cy="713232"/>
          </a:xfrm>
          <a:prstGeom prst="rect">
            <a:avLst/>
          </a:prstGeom>
          <a:solidFill>
            <a:srgbClr val="EFF6FF"/>
          </a:solidFill>
          <a:ln/>
        </p:spPr>
        <p:txBody>
          <a:bodyPr/>
          <a:lstStyle/>
          <a:p>
            <a:endParaRPr lang="en-US"/>
          </a:p>
        </p:txBody>
      </p:sp>
      <p:sp>
        <p:nvSpPr>
          <p:cNvPr id="10" name="Text 7"/>
          <p:cNvSpPr/>
          <p:nvPr/>
        </p:nvSpPr>
        <p:spPr>
          <a:xfrm>
            <a:off x="1417320" y="1691640"/>
            <a:ext cx="6858000" cy="676656"/>
          </a:xfrm>
          <a:prstGeom prst="rect">
            <a:avLst/>
          </a:prstGeom>
          <a:noFill/>
          <a:ln/>
        </p:spPr>
        <p:txBody>
          <a:bodyPr wrap="square" lIns="0" tIns="0" rIns="0" bIns="0" rtlCol="0" anchor="ctr"/>
          <a:lstStyle/>
          <a:p>
            <a:pPr marL="0" indent="0">
              <a:buNone/>
            </a:pPr>
            <a:r>
              <a:rPr lang="en-US" sz="800" dirty="0">
                <a:solidFill>
                  <a:srgbClr val="334155"/>
                </a:solidFill>
                <a:latin typeface="Calibri" pitchFamily="34" charset="0"/>
                <a:ea typeface="Calibri" pitchFamily="34" charset="-122"/>
                <a:cs typeface="Calibri" pitchFamily="34" charset="-120"/>
              </a:rPr>
              <a:t>You are an Illinois Certified Illinois Assessing Officer reviewing assessment equity. I will give you a table of recent sales and their assessed values for two neighborhoods in my township. For each neighborhood, calculate the median assessment-to-sale-price ratio, the COD (Coefficient of Dispersion), and identify any properties where the ratio falls outside the IAAO standard of 0.90 to 1.10. Flag disparities between the two neighborhoods and suggest where adjustments may be needed. Here is the data: [paste your data]</a:t>
            </a:r>
            <a:endParaRPr lang="en-US" sz="800" dirty="0"/>
          </a:p>
        </p:txBody>
      </p:sp>
      <p:sp>
        <p:nvSpPr>
          <p:cNvPr id="11" name="Shape 8"/>
          <p:cNvSpPr/>
          <p:nvPr/>
        </p:nvSpPr>
        <p:spPr>
          <a:xfrm>
            <a:off x="731520" y="2514600"/>
            <a:ext cx="365760" cy="365760"/>
          </a:xfrm>
          <a:prstGeom prst="ellipse">
            <a:avLst/>
          </a:prstGeom>
          <a:solidFill>
            <a:srgbClr val="0EA5A0"/>
          </a:solidFill>
          <a:ln/>
        </p:spPr>
        <p:txBody>
          <a:bodyPr/>
          <a:lstStyle/>
          <a:p>
            <a:endParaRPr lang="en-US"/>
          </a:p>
        </p:txBody>
      </p:sp>
      <p:sp>
        <p:nvSpPr>
          <p:cNvPr id="12" name="Text 9"/>
          <p:cNvSpPr/>
          <p:nvPr/>
        </p:nvSpPr>
        <p:spPr>
          <a:xfrm>
            <a:off x="731520" y="2514600"/>
            <a:ext cx="36576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3" name="Text 10"/>
          <p:cNvSpPr/>
          <p:nvPr/>
        </p:nvSpPr>
        <p:spPr>
          <a:xfrm>
            <a:off x="1280160" y="2468880"/>
            <a:ext cx="7132320" cy="274320"/>
          </a:xfrm>
          <a:prstGeom prst="rect">
            <a:avLst/>
          </a:prstGeom>
          <a:noFill/>
          <a:ln/>
        </p:spPr>
        <p:txBody>
          <a:bodyPr wrap="square" lIns="0" tIns="0" rIns="0" bIns="0" rtlCol="0" anchor="ctr"/>
          <a:lstStyle/>
          <a:p>
            <a:pPr marL="0" indent="0">
              <a:buNone/>
            </a:pPr>
            <a:r>
              <a:rPr lang="en-US" sz="1400" b="1" dirty="0">
                <a:solidFill>
                  <a:srgbClr val="1A2744"/>
                </a:solidFill>
                <a:latin typeface="Calibri" pitchFamily="34" charset="0"/>
                <a:ea typeface="Calibri" pitchFamily="34" charset="-122"/>
                <a:cs typeface="Calibri" pitchFamily="34" charset="-120"/>
              </a:rPr>
              <a:t>New Construction Cost Approach Worksheet</a:t>
            </a:r>
            <a:endParaRPr lang="en-US" sz="1400" dirty="0"/>
          </a:p>
        </p:txBody>
      </p:sp>
      <p:sp>
        <p:nvSpPr>
          <p:cNvPr id="14" name="Shape 11"/>
          <p:cNvSpPr/>
          <p:nvPr/>
        </p:nvSpPr>
        <p:spPr>
          <a:xfrm>
            <a:off x="1280160" y="2770632"/>
            <a:ext cx="7132320" cy="713232"/>
          </a:xfrm>
          <a:prstGeom prst="rect">
            <a:avLst/>
          </a:prstGeom>
          <a:solidFill>
            <a:srgbClr val="EFF6FF"/>
          </a:solidFill>
          <a:ln/>
        </p:spPr>
        <p:txBody>
          <a:bodyPr/>
          <a:lstStyle/>
          <a:p>
            <a:endParaRPr lang="en-US"/>
          </a:p>
        </p:txBody>
      </p:sp>
      <p:sp>
        <p:nvSpPr>
          <p:cNvPr id="15" name="Text 12"/>
          <p:cNvSpPr/>
          <p:nvPr/>
        </p:nvSpPr>
        <p:spPr>
          <a:xfrm>
            <a:off x="1417320" y="2788920"/>
            <a:ext cx="6858000" cy="676656"/>
          </a:xfrm>
          <a:prstGeom prst="rect">
            <a:avLst/>
          </a:prstGeom>
          <a:noFill/>
          <a:ln/>
        </p:spPr>
        <p:txBody>
          <a:bodyPr wrap="square" lIns="0" tIns="0" rIns="0" bIns="0" rtlCol="0" anchor="ctr"/>
          <a:lstStyle/>
          <a:p>
            <a:pPr marL="0" indent="0">
              <a:buNone/>
            </a:pPr>
            <a:r>
              <a:rPr lang="en-US" sz="800" dirty="0">
                <a:solidFill>
                  <a:srgbClr val="334155"/>
                </a:solidFill>
                <a:latin typeface="Calibri" pitchFamily="34" charset="0"/>
                <a:ea typeface="Calibri" pitchFamily="34" charset="-122"/>
                <a:cs typeface="Calibri" pitchFamily="34" charset="-120"/>
              </a:rPr>
              <a:t>Act as a property assessment professional in Illinois. I need to develop a cost approach for a newly constructed single-family home. The property is a [sq ft] [style] built in [year] on [lot size] in [county/township]. Local land value is approximately $[X] per acre. Using Marshall &amp; Swift residential cost data concepts, estimate the replacement cost new, apply appropriate depreciation, add the land value, and present the indicated value. Show all calculations step by step and explain each adjustment so I can include this in my working papers.</a:t>
            </a:r>
            <a:endParaRPr lang="en-US" sz="800" dirty="0"/>
          </a:p>
        </p:txBody>
      </p:sp>
      <p:sp>
        <p:nvSpPr>
          <p:cNvPr id="16" name="Shape 13"/>
          <p:cNvSpPr/>
          <p:nvPr/>
        </p:nvSpPr>
        <p:spPr>
          <a:xfrm>
            <a:off x="731520" y="3611880"/>
            <a:ext cx="365760" cy="365760"/>
          </a:xfrm>
          <a:prstGeom prst="ellipse">
            <a:avLst/>
          </a:prstGeom>
          <a:solidFill>
            <a:srgbClr val="0EA5A0"/>
          </a:solidFill>
          <a:ln/>
        </p:spPr>
        <p:txBody>
          <a:bodyPr/>
          <a:lstStyle/>
          <a:p>
            <a:endParaRPr lang="en-US"/>
          </a:p>
        </p:txBody>
      </p:sp>
      <p:sp>
        <p:nvSpPr>
          <p:cNvPr id="17" name="Text 14"/>
          <p:cNvSpPr/>
          <p:nvPr/>
        </p:nvSpPr>
        <p:spPr>
          <a:xfrm>
            <a:off x="731520" y="3611880"/>
            <a:ext cx="36576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18" name="Text 15"/>
          <p:cNvSpPr/>
          <p:nvPr/>
        </p:nvSpPr>
        <p:spPr>
          <a:xfrm>
            <a:off x="1280160" y="3566160"/>
            <a:ext cx="7132320" cy="274320"/>
          </a:xfrm>
          <a:prstGeom prst="rect">
            <a:avLst/>
          </a:prstGeom>
          <a:noFill/>
          <a:ln/>
        </p:spPr>
        <p:txBody>
          <a:bodyPr wrap="square" lIns="0" tIns="0" rIns="0" bIns="0" rtlCol="0" anchor="ctr"/>
          <a:lstStyle/>
          <a:p>
            <a:pPr marL="0" indent="0">
              <a:buNone/>
            </a:pPr>
            <a:r>
              <a:rPr lang="en-US" sz="1400" b="1" dirty="0">
                <a:solidFill>
                  <a:srgbClr val="1A2744"/>
                </a:solidFill>
                <a:latin typeface="Calibri" pitchFamily="34" charset="0"/>
                <a:ea typeface="Calibri" pitchFamily="34" charset="-122"/>
                <a:cs typeface="Calibri" pitchFamily="34" charset="-120"/>
              </a:rPr>
              <a:t>Board of Review Hearing Preparation</a:t>
            </a:r>
            <a:endParaRPr lang="en-US" sz="1400" dirty="0"/>
          </a:p>
        </p:txBody>
      </p:sp>
      <p:sp>
        <p:nvSpPr>
          <p:cNvPr id="19" name="Shape 16"/>
          <p:cNvSpPr/>
          <p:nvPr/>
        </p:nvSpPr>
        <p:spPr>
          <a:xfrm>
            <a:off x="1280160" y="3867912"/>
            <a:ext cx="7132320" cy="713232"/>
          </a:xfrm>
          <a:prstGeom prst="rect">
            <a:avLst/>
          </a:prstGeom>
          <a:solidFill>
            <a:srgbClr val="EFF6FF"/>
          </a:solidFill>
          <a:ln/>
        </p:spPr>
        <p:txBody>
          <a:bodyPr/>
          <a:lstStyle/>
          <a:p>
            <a:endParaRPr lang="en-US"/>
          </a:p>
        </p:txBody>
      </p:sp>
      <p:sp>
        <p:nvSpPr>
          <p:cNvPr id="20" name="Text 17"/>
          <p:cNvSpPr/>
          <p:nvPr/>
        </p:nvSpPr>
        <p:spPr>
          <a:xfrm>
            <a:off x="1417320" y="3886200"/>
            <a:ext cx="6858000" cy="676656"/>
          </a:xfrm>
          <a:prstGeom prst="rect">
            <a:avLst/>
          </a:prstGeom>
          <a:noFill/>
          <a:ln/>
        </p:spPr>
        <p:txBody>
          <a:bodyPr wrap="square" lIns="0" tIns="0" rIns="0" bIns="0" rtlCol="0" anchor="ctr"/>
          <a:lstStyle/>
          <a:p>
            <a:pPr marL="0" indent="0">
              <a:buNone/>
            </a:pPr>
            <a:r>
              <a:rPr lang="en-US" sz="800" dirty="0">
                <a:solidFill>
                  <a:srgbClr val="334155"/>
                </a:solidFill>
                <a:latin typeface="Calibri" pitchFamily="34" charset="0"/>
                <a:ea typeface="Calibri" pitchFamily="34" charset="-122"/>
                <a:cs typeface="Calibri" pitchFamily="34" charset="-120"/>
              </a:rPr>
              <a:t>You are helping me prepare for a Board of Review hearing as the township assessor. The subject property is a [describe property]. The current assessed market value is $[X]. The taxpayer filed a complaint claiming the value should be $[Y] and submitted [number] comparable sales. Here are the taxpayer's comps: [paste data]. Here is information about the subject: [paste data]. Analyze the taxpayer's comparable sales for weaknesses including differences in location, size, age, condition, and amenities. Then suggest 3 superior comparable sales I should present, explain why they are better, and draft a concise rebuttal statement I can read at the hearing.</a:t>
            </a:r>
            <a:endParaRPr lang="en-US" sz="800" dirty="0"/>
          </a:p>
        </p:txBody>
      </p:sp>
      <p:sp>
        <p:nvSpPr>
          <p:cNvPr id="21" name="Shape 18"/>
          <p:cNvSpPr/>
          <p:nvPr/>
        </p:nvSpPr>
        <p:spPr>
          <a:xfrm>
            <a:off x="0" y="4754880"/>
            <a:ext cx="9144000" cy="388620"/>
          </a:xfrm>
          <a:prstGeom prst="rect">
            <a:avLst/>
          </a:prstGeom>
          <a:solidFill>
            <a:srgbClr val="1A2744"/>
          </a:solidFill>
          <a:ln/>
        </p:spPr>
        <p:txBody>
          <a:bodyPr/>
          <a:lstStyle/>
          <a:p>
            <a:endParaRPr lang="en-US"/>
          </a:p>
        </p:txBody>
      </p:sp>
      <p:sp>
        <p:nvSpPr>
          <p:cNvPr id="22" name="Text 19"/>
          <p:cNvSpPr/>
          <p:nvPr/>
        </p:nvSpPr>
        <p:spPr>
          <a:xfrm>
            <a:off x="731520" y="4773168"/>
            <a:ext cx="7680960" cy="365760"/>
          </a:xfrm>
          <a:prstGeom prst="rect">
            <a:avLst/>
          </a:prstGeom>
          <a:noFill/>
          <a:ln/>
        </p:spPr>
        <p:txBody>
          <a:bodyPr wrap="square" lIns="0" tIns="0" rIns="0" bIns="0" rtlCol="0" anchor="ctr"/>
          <a:lstStyle/>
          <a:p>
            <a:pPr marL="0" indent="0">
              <a:buNone/>
            </a:pPr>
            <a:r>
              <a:rPr lang="en-US" sz="1000" dirty="0">
                <a:solidFill>
                  <a:srgbClr val="94A3B8"/>
                </a:solidFill>
                <a:latin typeface="Calibri" pitchFamily="34" charset="0"/>
                <a:ea typeface="Calibri" pitchFamily="34" charset="-122"/>
                <a:cs typeface="Calibri" pitchFamily="34" charset="-120"/>
              </a:rPr>
              <a:t>Bob Becker |  Robert@RDBeckerValuation.com  | (217) 317-5404</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8"/>
        </a:solidFill>
        <a:effectLst/>
      </p:bgPr>
    </p:bg>
    <p:spTree>
      <p:nvGrpSpPr>
        <p:cNvPr id="1" name=""/>
        <p:cNvGrpSpPr/>
        <p:nvPr/>
      </p:nvGrpSpPr>
      <p:grpSpPr>
        <a:xfrm>
          <a:off x="0" y="0"/>
          <a:ext cx="0" cy="0"/>
          <a:chOff x="0" y="0"/>
          <a:chExt cx="0" cy="0"/>
        </a:xfrm>
      </p:grpSpPr>
      <p:sp>
        <p:nvSpPr>
          <p:cNvPr id="2" name="Text 0"/>
          <p:cNvSpPr/>
          <p:nvPr/>
        </p:nvSpPr>
        <p:spPr>
          <a:xfrm>
            <a:off x="731520" y="274320"/>
            <a:ext cx="7680960" cy="548640"/>
          </a:xfrm>
          <a:prstGeom prst="rect">
            <a:avLst/>
          </a:prstGeom>
          <a:noFill/>
          <a:ln/>
        </p:spPr>
        <p:txBody>
          <a:bodyPr wrap="square" lIns="0" tIns="0" rIns="0" bIns="0" rtlCol="0" anchor="ctr"/>
          <a:lstStyle/>
          <a:p>
            <a:pPr marL="0" indent="0">
              <a:buNone/>
            </a:pPr>
            <a:r>
              <a:rPr lang="en-US" sz="3200" b="1" dirty="0">
                <a:solidFill>
                  <a:srgbClr val="1A2744"/>
                </a:solidFill>
                <a:latin typeface="Georgia" pitchFamily="34" charset="0"/>
                <a:ea typeface="Georgia" pitchFamily="34" charset="-122"/>
                <a:cs typeface="Georgia" pitchFamily="34" charset="-120"/>
              </a:rPr>
              <a:t>Today's Roadmap</a:t>
            </a:r>
            <a:endParaRPr lang="en-US" sz="3200" dirty="0"/>
          </a:p>
        </p:txBody>
      </p:sp>
      <p:sp>
        <p:nvSpPr>
          <p:cNvPr id="3" name="Shape 1"/>
          <p:cNvSpPr/>
          <p:nvPr/>
        </p:nvSpPr>
        <p:spPr>
          <a:xfrm>
            <a:off x="731520" y="960120"/>
            <a:ext cx="7680960" cy="65836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pic>
        <p:nvPicPr>
          <p:cNvPr id="4" name="Image 0" descr="preencoded.png"/>
          <p:cNvPicPr>
            <a:picLocks noChangeAspect="1"/>
          </p:cNvPicPr>
          <p:nvPr/>
        </p:nvPicPr>
        <p:blipFill>
          <a:blip r:embed="rId3"/>
          <a:stretch>
            <a:fillRect/>
          </a:stretch>
        </p:blipFill>
        <p:spPr>
          <a:xfrm>
            <a:off x="1005840" y="1088136"/>
            <a:ext cx="402336" cy="402336"/>
          </a:xfrm>
          <a:prstGeom prst="rect">
            <a:avLst/>
          </a:prstGeom>
        </p:spPr>
      </p:pic>
      <p:sp>
        <p:nvSpPr>
          <p:cNvPr id="5" name="Text 2"/>
          <p:cNvSpPr/>
          <p:nvPr/>
        </p:nvSpPr>
        <p:spPr>
          <a:xfrm>
            <a:off x="1600200" y="1005840"/>
            <a:ext cx="4114800" cy="320040"/>
          </a:xfrm>
          <a:prstGeom prst="rect">
            <a:avLst/>
          </a:prstGeom>
          <a:noFill/>
          <a:ln/>
        </p:spPr>
        <p:txBody>
          <a:bodyPr wrap="square" lIns="0" tIns="0" rIns="0" bIns="0" rtlCol="0" anchor="ctr"/>
          <a:lstStyle/>
          <a:p>
            <a:pPr marL="0" indent="0">
              <a:buNone/>
            </a:pPr>
            <a:r>
              <a:rPr lang="en-US" sz="1600" b="1" dirty="0">
                <a:solidFill>
                  <a:srgbClr val="1E293B"/>
                </a:solidFill>
                <a:latin typeface="Calibri" pitchFamily="34" charset="0"/>
                <a:ea typeface="Calibri" pitchFamily="34" charset="-122"/>
                <a:cs typeface="Calibri" pitchFamily="34" charset="-120"/>
              </a:rPr>
              <a:t>What Is AI?</a:t>
            </a:r>
            <a:endParaRPr lang="en-US" sz="1600" dirty="0"/>
          </a:p>
        </p:txBody>
      </p:sp>
      <p:sp>
        <p:nvSpPr>
          <p:cNvPr id="6" name="Text 3"/>
          <p:cNvSpPr/>
          <p:nvPr/>
        </p:nvSpPr>
        <p:spPr>
          <a:xfrm>
            <a:off x="1600200" y="1298448"/>
            <a:ext cx="4114800" cy="27432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Core concepts in plain English</a:t>
            </a:r>
            <a:endParaRPr lang="en-US" sz="1200" dirty="0"/>
          </a:p>
        </p:txBody>
      </p:sp>
      <p:sp>
        <p:nvSpPr>
          <p:cNvPr id="7" name="Shape 4"/>
          <p:cNvSpPr/>
          <p:nvPr/>
        </p:nvSpPr>
        <p:spPr>
          <a:xfrm>
            <a:off x="7132320" y="1124712"/>
            <a:ext cx="1005840" cy="329184"/>
          </a:xfrm>
          <a:prstGeom prst="roundRect">
            <a:avLst>
              <a:gd name="adj" fmla="val 22222"/>
            </a:avLst>
          </a:prstGeom>
          <a:solidFill>
            <a:srgbClr val="1A2744"/>
          </a:solidFill>
          <a:ln/>
        </p:spPr>
        <p:txBody>
          <a:bodyPr/>
          <a:lstStyle/>
          <a:p>
            <a:endParaRPr lang="en-US"/>
          </a:p>
        </p:txBody>
      </p:sp>
      <p:sp>
        <p:nvSpPr>
          <p:cNvPr id="8" name="Text 5"/>
          <p:cNvSpPr/>
          <p:nvPr/>
        </p:nvSpPr>
        <p:spPr>
          <a:xfrm>
            <a:off x="7132320" y="1124712"/>
            <a:ext cx="1005840" cy="329184"/>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10 min</a:t>
            </a:r>
            <a:endParaRPr lang="en-US" sz="1100" dirty="0"/>
          </a:p>
        </p:txBody>
      </p:sp>
      <p:sp>
        <p:nvSpPr>
          <p:cNvPr id="9" name="Shape 6"/>
          <p:cNvSpPr/>
          <p:nvPr/>
        </p:nvSpPr>
        <p:spPr>
          <a:xfrm>
            <a:off x="731520" y="1673352"/>
            <a:ext cx="7680960" cy="65836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pic>
        <p:nvPicPr>
          <p:cNvPr id="10" name="Image 1" descr="preencoded.png"/>
          <p:cNvPicPr>
            <a:picLocks noChangeAspect="1"/>
          </p:cNvPicPr>
          <p:nvPr/>
        </p:nvPicPr>
        <p:blipFill>
          <a:blip r:embed="rId4"/>
          <a:stretch>
            <a:fillRect/>
          </a:stretch>
        </p:blipFill>
        <p:spPr>
          <a:xfrm>
            <a:off x="1005840" y="1801368"/>
            <a:ext cx="402336" cy="402336"/>
          </a:xfrm>
          <a:prstGeom prst="rect">
            <a:avLst/>
          </a:prstGeom>
        </p:spPr>
      </p:pic>
      <p:sp>
        <p:nvSpPr>
          <p:cNvPr id="11" name="Text 7"/>
          <p:cNvSpPr/>
          <p:nvPr/>
        </p:nvSpPr>
        <p:spPr>
          <a:xfrm>
            <a:off x="1600200" y="1719072"/>
            <a:ext cx="4114800" cy="320040"/>
          </a:xfrm>
          <a:prstGeom prst="rect">
            <a:avLst/>
          </a:prstGeom>
          <a:noFill/>
          <a:ln/>
        </p:spPr>
        <p:txBody>
          <a:bodyPr wrap="square" lIns="0" tIns="0" rIns="0" bIns="0" rtlCol="0" anchor="ctr"/>
          <a:lstStyle/>
          <a:p>
            <a:pPr marL="0" indent="0">
              <a:buNone/>
            </a:pPr>
            <a:r>
              <a:rPr lang="en-US" sz="1600" b="1" dirty="0">
                <a:solidFill>
                  <a:srgbClr val="1E293B"/>
                </a:solidFill>
                <a:latin typeface="Calibri" pitchFamily="34" charset="0"/>
                <a:ea typeface="Calibri" pitchFamily="34" charset="-122"/>
                <a:cs typeface="Calibri" pitchFamily="34" charset="-120"/>
              </a:rPr>
              <a:t>AI Jargon Decoded</a:t>
            </a:r>
            <a:endParaRPr lang="en-US" sz="1600" dirty="0"/>
          </a:p>
        </p:txBody>
      </p:sp>
      <p:sp>
        <p:nvSpPr>
          <p:cNvPr id="12" name="Text 8"/>
          <p:cNvSpPr/>
          <p:nvPr/>
        </p:nvSpPr>
        <p:spPr>
          <a:xfrm>
            <a:off x="1600200" y="2011680"/>
            <a:ext cx="4114800" cy="27432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LLM, IDE, MCP, tokens, and more</a:t>
            </a:r>
            <a:endParaRPr lang="en-US" sz="1200" dirty="0"/>
          </a:p>
        </p:txBody>
      </p:sp>
      <p:sp>
        <p:nvSpPr>
          <p:cNvPr id="13" name="Shape 9"/>
          <p:cNvSpPr/>
          <p:nvPr/>
        </p:nvSpPr>
        <p:spPr>
          <a:xfrm>
            <a:off x="7132320" y="1837944"/>
            <a:ext cx="1005840" cy="329184"/>
          </a:xfrm>
          <a:prstGeom prst="roundRect">
            <a:avLst>
              <a:gd name="adj" fmla="val 22222"/>
            </a:avLst>
          </a:prstGeom>
          <a:solidFill>
            <a:srgbClr val="1A2744"/>
          </a:solidFill>
          <a:ln/>
        </p:spPr>
        <p:txBody>
          <a:bodyPr/>
          <a:lstStyle/>
          <a:p>
            <a:endParaRPr lang="en-US"/>
          </a:p>
        </p:txBody>
      </p:sp>
      <p:sp>
        <p:nvSpPr>
          <p:cNvPr id="14" name="Text 10"/>
          <p:cNvSpPr/>
          <p:nvPr/>
        </p:nvSpPr>
        <p:spPr>
          <a:xfrm>
            <a:off x="7132320" y="1837944"/>
            <a:ext cx="1005840" cy="329184"/>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10 min</a:t>
            </a:r>
            <a:endParaRPr lang="en-US" sz="1100" dirty="0"/>
          </a:p>
        </p:txBody>
      </p:sp>
      <p:sp>
        <p:nvSpPr>
          <p:cNvPr id="15" name="Shape 11"/>
          <p:cNvSpPr/>
          <p:nvPr/>
        </p:nvSpPr>
        <p:spPr>
          <a:xfrm>
            <a:off x="731520" y="2386584"/>
            <a:ext cx="7680960" cy="65836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pic>
        <p:nvPicPr>
          <p:cNvPr id="16" name="Image 2" descr="preencoded.png"/>
          <p:cNvPicPr>
            <a:picLocks noChangeAspect="1"/>
          </p:cNvPicPr>
          <p:nvPr/>
        </p:nvPicPr>
        <p:blipFill>
          <a:blip r:embed="rId5"/>
          <a:stretch>
            <a:fillRect/>
          </a:stretch>
        </p:blipFill>
        <p:spPr>
          <a:xfrm>
            <a:off x="1005840" y="2514600"/>
            <a:ext cx="402336" cy="402336"/>
          </a:xfrm>
          <a:prstGeom prst="rect">
            <a:avLst/>
          </a:prstGeom>
        </p:spPr>
      </p:pic>
      <p:sp>
        <p:nvSpPr>
          <p:cNvPr id="17" name="Text 12"/>
          <p:cNvSpPr/>
          <p:nvPr/>
        </p:nvSpPr>
        <p:spPr>
          <a:xfrm>
            <a:off x="1600200" y="2432304"/>
            <a:ext cx="4114800" cy="320040"/>
          </a:xfrm>
          <a:prstGeom prst="rect">
            <a:avLst/>
          </a:prstGeom>
          <a:noFill/>
          <a:ln/>
        </p:spPr>
        <p:txBody>
          <a:bodyPr wrap="square" lIns="0" tIns="0" rIns="0" bIns="0" rtlCol="0" anchor="ctr"/>
          <a:lstStyle/>
          <a:p>
            <a:pPr marL="0" indent="0">
              <a:buNone/>
            </a:pPr>
            <a:r>
              <a:rPr lang="en-US" sz="1600" b="1" dirty="0">
                <a:solidFill>
                  <a:srgbClr val="1E293B"/>
                </a:solidFill>
                <a:latin typeface="Calibri" pitchFamily="34" charset="0"/>
                <a:ea typeface="Calibri" pitchFamily="34" charset="-122"/>
                <a:cs typeface="Calibri" pitchFamily="34" charset="-120"/>
              </a:rPr>
              <a:t>AI for Assessors</a:t>
            </a:r>
            <a:endParaRPr lang="en-US" sz="1600" dirty="0"/>
          </a:p>
        </p:txBody>
      </p:sp>
      <p:sp>
        <p:nvSpPr>
          <p:cNvPr id="18" name="Text 13"/>
          <p:cNvSpPr/>
          <p:nvPr/>
        </p:nvSpPr>
        <p:spPr>
          <a:xfrm>
            <a:off x="1600200" y="2724912"/>
            <a:ext cx="4114800" cy="27432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Practical use cases in your office</a:t>
            </a:r>
            <a:endParaRPr lang="en-US" sz="1200" dirty="0"/>
          </a:p>
        </p:txBody>
      </p:sp>
      <p:sp>
        <p:nvSpPr>
          <p:cNvPr id="19" name="Shape 14"/>
          <p:cNvSpPr/>
          <p:nvPr/>
        </p:nvSpPr>
        <p:spPr>
          <a:xfrm>
            <a:off x="7132320" y="2551176"/>
            <a:ext cx="1005840" cy="329184"/>
          </a:xfrm>
          <a:prstGeom prst="roundRect">
            <a:avLst>
              <a:gd name="adj" fmla="val 22222"/>
            </a:avLst>
          </a:prstGeom>
          <a:solidFill>
            <a:srgbClr val="1A2744"/>
          </a:solidFill>
          <a:ln/>
        </p:spPr>
        <p:txBody>
          <a:bodyPr/>
          <a:lstStyle/>
          <a:p>
            <a:endParaRPr lang="en-US"/>
          </a:p>
        </p:txBody>
      </p:sp>
      <p:sp>
        <p:nvSpPr>
          <p:cNvPr id="20" name="Text 15"/>
          <p:cNvSpPr/>
          <p:nvPr/>
        </p:nvSpPr>
        <p:spPr>
          <a:xfrm>
            <a:off x="7132320" y="2551176"/>
            <a:ext cx="1005840" cy="329184"/>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15 min</a:t>
            </a:r>
            <a:endParaRPr lang="en-US" sz="1100" dirty="0"/>
          </a:p>
        </p:txBody>
      </p:sp>
      <p:sp>
        <p:nvSpPr>
          <p:cNvPr id="21" name="Shape 16"/>
          <p:cNvSpPr/>
          <p:nvPr/>
        </p:nvSpPr>
        <p:spPr>
          <a:xfrm>
            <a:off x="731520" y="3099816"/>
            <a:ext cx="7680960" cy="65836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pic>
        <p:nvPicPr>
          <p:cNvPr id="22" name="Image 3" descr="preencoded.png"/>
          <p:cNvPicPr>
            <a:picLocks noChangeAspect="1"/>
          </p:cNvPicPr>
          <p:nvPr/>
        </p:nvPicPr>
        <p:blipFill>
          <a:blip r:embed="rId6"/>
          <a:stretch>
            <a:fillRect/>
          </a:stretch>
        </p:blipFill>
        <p:spPr>
          <a:xfrm>
            <a:off x="1005840" y="3227832"/>
            <a:ext cx="402336" cy="402336"/>
          </a:xfrm>
          <a:prstGeom prst="rect">
            <a:avLst/>
          </a:prstGeom>
        </p:spPr>
      </p:pic>
      <p:sp>
        <p:nvSpPr>
          <p:cNvPr id="23" name="Text 17"/>
          <p:cNvSpPr/>
          <p:nvPr/>
        </p:nvSpPr>
        <p:spPr>
          <a:xfrm>
            <a:off x="1600200" y="3145536"/>
            <a:ext cx="4114800" cy="320040"/>
          </a:xfrm>
          <a:prstGeom prst="rect">
            <a:avLst/>
          </a:prstGeom>
          <a:noFill/>
          <a:ln/>
        </p:spPr>
        <p:txBody>
          <a:bodyPr wrap="square" lIns="0" tIns="0" rIns="0" bIns="0" rtlCol="0" anchor="ctr"/>
          <a:lstStyle/>
          <a:p>
            <a:pPr marL="0" indent="0">
              <a:buNone/>
            </a:pPr>
            <a:r>
              <a:rPr lang="en-US" sz="1600" b="1" dirty="0">
                <a:solidFill>
                  <a:srgbClr val="1E293B"/>
                </a:solidFill>
                <a:latin typeface="Calibri" pitchFamily="34" charset="0"/>
                <a:ea typeface="Calibri" pitchFamily="34" charset="-122"/>
                <a:cs typeface="Calibri" pitchFamily="34" charset="-120"/>
              </a:rPr>
              <a:t>Prompting Done Right</a:t>
            </a:r>
            <a:endParaRPr lang="en-US" sz="1600" dirty="0"/>
          </a:p>
        </p:txBody>
      </p:sp>
      <p:sp>
        <p:nvSpPr>
          <p:cNvPr id="24" name="Text 18"/>
          <p:cNvSpPr/>
          <p:nvPr/>
        </p:nvSpPr>
        <p:spPr>
          <a:xfrm>
            <a:off x="1600200" y="3438144"/>
            <a:ext cx="4114800" cy="27432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Get better results every time</a:t>
            </a:r>
            <a:endParaRPr lang="en-US" sz="1200" dirty="0"/>
          </a:p>
        </p:txBody>
      </p:sp>
      <p:sp>
        <p:nvSpPr>
          <p:cNvPr id="25" name="Shape 19"/>
          <p:cNvSpPr/>
          <p:nvPr/>
        </p:nvSpPr>
        <p:spPr>
          <a:xfrm>
            <a:off x="7132320" y="3264408"/>
            <a:ext cx="1005840" cy="329184"/>
          </a:xfrm>
          <a:prstGeom prst="roundRect">
            <a:avLst>
              <a:gd name="adj" fmla="val 22222"/>
            </a:avLst>
          </a:prstGeom>
          <a:solidFill>
            <a:srgbClr val="1A2744"/>
          </a:solidFill>
          <a:ln/>
        </p:spPr>
        <p:txBody>
          <a:bodyPr/>
          <a:lstStyle/>
          <a:p>
            <a:endParaRPr lang="en-US"/>
          </a:p>
        </p:txBody>
      </p:sp>
      <p:sp>
        <p:nvSpPr>
          <p:cNvPr id="26" name="Text 20"/>
          <p:cNvSpPr/>
          <p:nvPr/>
        </p:nvSpPr>
        <p:spPr>
          <a:xfrm>
            <a:off x="7132320" y="3264408"/>
            <a:ext cx="1005840" cy="329184"/>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10 min</a:t>
            </a:r>
            <a:endParaRPr lang="en-US" sz="1100" dirty="0"/>
          </a:p>
        </p:txBody>
      </p:sp>
      <p:sp>
        <p:nvSpPr>
          <p:cNvPr id="27" name="Shape 21"/>
          <p:cNvSpPr/>
          <p:nvPr/>
        </p:nvSpPr>
        <p:spPr>
          <a:xfrm>
            <a:off x="731520" y="3813048"/>
            <a:ext cx="7680960" cy="65836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pic>
        <p:nvPicPr>
          <p:cNvPr id="28" name="Image 4" descr="preencoded.png"/>
          <p:cNvPicPr>
            <a:picLocks noChangeAspect="1"/>
          </p:cNvPicPr>
          <p:nvPr/>
        </p:nvPicPr>
        <p:blipFill>
          <a:blip r:embed="rId7"/>
          <a:stretch>
            <a:fillRect/>
          </a:stretch>
        </p:blipFill>
        <p:spPr>
          <a:xfrm>
            <a:off x="1005840" y="3941064"/>
            <a:ext cx="402336" cy="402336"/>
          </a:xfrm>
          <a:prstGeom prst="rect">
            <a:avLst/>
          </a:prstGeom>
        </p:spPr>
      </p:pic>
      <p:sp>
        <p:nvSpPr>
          <p:cNvPr id="29" name="Text 22"/>
          <p:cNvSpPr/>
          <p:nvPr/>
        </p:nvSpPr>
        <p:spPr>
          <a:xfrm>
            <a:off x="1600200" y="3858768"/>
            <a:ext cx="4114800" cy="320040"/>
          </a:xfrm>
          <a:prstGeom prst="rect">
            <a:avLst/>
          </a:prstGeom>
          <a:noFill/>
          <a:ln/>
        </p:spPr>
        <p:txBody>
          <a:bodyPr wrap="square" lIns="0" tIns="0" rIns="0" bIns="0" rtlCol="0" anchor="ctr"/>
          <a:lstStyle/>
          <a:p>
            <a:pPr marL="0" indent="0">
              <a:buNone/>
            </a:pPr>
            <a:r>
              <a:rPr lang="en-US" sz="1600" b="1" dirty="0">
                <a:solidFill>
                  <a:srgbClr val="1E293B"/>
                </a:solidFill>
                <a:latin typeface="Calibri" pitchFamily="34" charset="0"/>
                <a:ea typeface="Calibri" pitchFamily="34" charset="-122"/>
                <a:cs typeface="Calibri" pitchFamily="34" charset="-120"/>
              </a:rPr>
              <a:t>Live Demo + Q&amp;A</a:t>
            </a:r>
            <a:endParaRPr lang="en-US" sz="1600" dirty="0"/>
          </a:p>
        </p:txBody>
      </p:sp>
      <p:sp>
        <p:nvSpPr>
          <p:cNvPr id="30" name="Text 23"/>
          <p:cNvSpPr/>
          <p:nvPr/>
        </p:nvSpPr>
        <p:spPr>
          <a:xfrm>
            <a:off x="1600200" y="4151376"/>
            <a:ext cx="4114800" cy="27432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We'll build prompts together</a:t>
            </a:r>
            <a:endParaRPr lang="en-US" sz="1200" dirty="0"/>
          </a:p>
        </p:txBody>
      </p:sp>
      <p:sp>
        <p:nvSpPr>
          <p:cNvPr id="31" name="Shape 24"/>
          <p:cNvSpPr/>
          <p:nvPr/>
        </p:nvSpPr>
        <p:spPr>
          <a:xfrm>
            <a:off x="7132320" y="3977640"/>
            <a:ext cx="1005840" cy="329184"/>
          </a:xfrm>
          <a:prstGeom prst="roundRect">
            <a:avLst>
              <a:gd name="adj" fmla="val 22222"/>
            </a:avLst>
          </a:prstGeom>
          <a:solidFill>
            <a:srgbClr val="1A2744"/>
          </a:solidFill>
          <a:ln/>
        </p:spPr>
        <p:txBody>
          <a:bodyPr/>
          <a:lstStyle/>
          <a:p>
            <a:endParaRPr lang="en-US"/>
          </a:p>
        </p:txBody>
      </p:sp>
      <p:sp>
        <p:nvSpPr>
          <p:cNvPr id="32" name="Text 25"/>
          <p:cNvSpPr/>
          <p:nvPr/>
        </p:nvSpPr>
        <p:spPr>
          <a:xfrm>
            <a:off x="7132320" y="3977640"/>
            <a:ext cx="1005840" cy="329184"/>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15 min</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What Is Artificial Intelligence?</a:t>
            </a:r>
            <a:endParaRPr lang="en-US" sz="2600" dirty="0"/>
          </a:p>
        </p:txBody>
      </p:sp>
      <p:sp>
        <p:nvSpPr>
          <p:cNvPr id="5" name="Shape 2"/>
          <p:cNvSpPr/>
          <p:nvPr/>
        </p:nvSpPr>
        <p:spPr>
          <a:xfrm>
            <a:off x="731520" y="1097280"/>
            <a:ext cx="7680960" cy="10058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Text 3"/>
          <p:cNvSpPr/>
          <p:nvPr/>
        </p:nvSpPr>
        <p:spPr>
          <a:xfrm>
            <a:off x="1005840" y="1188720"/>
            <a:ext cx="7223760" cy="822960"/>
          </a:xfrm>
          <a:prstGeom prst="rect">
            <a:avLst/>
          </a:prstGeom>
          <a:noFill/>
          <a:ln/>
        </p:spPr>
        <p:txBody>
          <a:bodyPr wrap="square" lIns="0" tIns="0" rIns="0" bIns="0" rtlCol="0" anchor="ctr"/>
          <a:lstStyle/>
          <a:p>
            <a:pPr marL="0" indent="0">
              <a:buNone/>
            </a:pPr>
            <a:r>
              <a:rPr lang="en-US" sz="1600" dirty="0">
                <a:solidFill>
                  <a:srgbClr val="1E293B"/>
                </a:solidFill>
                <a:latin typeface="Calibri" pitchFamily="34" charset="0"/>
                <a:ea typeface="Calibri" pitchFamily="34" charset="-122"/>
                <a:cs typeface="Calibri" pitchFamily="34" charset="-120"/>
              </a:rPr>
              <a:t>AI is software that can learn from data, recognize patterns, and make </a:t>
            </a:r>
            <a:r>
              <a:rPr lang="en-US" sz="1600" b="1" dirty="0">
                <a:solidFill>
                  <a:srgbClr val="0EA5A0"/>
                </a:solidFill>
                <a:latin typeface="Calibri" pitchFamily="34" charset="0"/>
                <a:ea typeface="Calibri" pitchFamily="34" charset="-122"/>
                <a:cs typeface="Calibri" pitchFamily="34" charset="-120"/>
              </a:rPr>
              <a:t>decisions or predictions</a:t>
            </a:r>
            <a:r>
              <a:rPr lang="en-US" sz="1600" dirty="0">
                <a:solidFill>
                  <a:srgbClr val="1E293B"/>
                </a:solidFill>
                <a:latin typeface="Calibri" pitchFamily="34" charset="0"/>
                <a:ea typeface="Calibri" pitchFamily="34" charset="-122"/>
                <a:cs typeface="Calibri" pitchFamily="34" charset="-120"/>
              </a:rPr>
              <a:t> without being explicitly programmed for every scenario.</a:t>
            </a:r>
            <a:endParaRPr lang="en-US" sz="1600" dirty="0"/>
          </a:p>
        </p:txBody>
      </p:sp>
      <p:sp>
        <p:nvSpPr>
          <p:cNvPr id="7" name="Shape 4"/>
          <p:cNvSpPr/>
          <p:nvPr/>
        </p:nvSpPr>
        <p:spPr>
          <a:xfrm>
            <a:off x="731520" y="2423160"/>
            <a:ext cx="2441448" cy="21945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8" name="Shape 5"/>
          <p:cNvSpPr/>
          <p:nvPr/>
        </p:nvSpPr>
        <p:spPr>
          <a:xfrm>
            <a:off x="731520" y="2423160"/>
            <a:ext cx="2441448" cy="54864"/>
          </a:xfrm>
          <a:prstGeom prst="rect">
            <a:avLst/>
          </a:prstGeom>
          <a:solidFill>
            <a:srgbClr val="0EA5A0"/>
          </a:solidFill>
          <a:ln/>
        </p:spPr>
        <p:txBody>
          <a:bodyPr/>
          <a:lstStyle/>
          <a:p>
            <a:endParaRPr lang="en-US"/>
          </a:p>
        </p:txBody>
      </p:sp>
      <p:pic>
        <p:nvPicPr>
          <p:cNvPr id="9" name="Image 1" descr="preencoded.png"/>
          <p:cNvPicPr>
            <a:picLocks noChangeAspect="1"/>
          </p:cNvPicPr>
          <p:nvPr/>
        </p:nvPicPr>
        <p:blipFill>
          <a:blip r:embed="rId4"/>
          <a:stretch>
            <a:fillRect/>
          </a:stretch>
        </p:blipFill>
        <p:spPr>
          <a:xfrm>
            <a:off x="1600200" y="2651760"/>
            <a:ext cx="502920" cy="502920"/>
          </a:xfrm>
          <a:prstGeom prst="rect">
            <a:avLst/>
          </a:prstGeom>
        </p:spPr>
      </p:pic>
      <p:sp>
        <p:nvSpPr>
          <p:cNvPr id="10" name="Text 6"/>
          <p:cNvSpPr/>
          <p:nvPr/>
        </p:nvSpPr>
        <p:spPr>
          <a:xfrm>
            <a:off x="868680" y="3246120"/>
            <a:ext cx="2167128" cy="365760"/>
          </a:xfrm>
          <a:prstGeom prst="rect">
            <a:avLst/>
          </a:prstGeom>
          <a:noFill/>
          <a:ln/>
        </p:spPr>
        <p:txBody>
          <a:bodyPr wrap="square" lIns="0" tIns="0" rIns="0" bIns="0" rtlCol="0" anchor="ctr"/>
          <a:lstStyle/>
          <a:p>
            <a:pPr marL="0" indent="0" algn="ctr">
              <a:buNone/>
            </a:pPr>
            <a:r>
              <a:rPr lang="en-US" sz="1400" b="1" dirty="0">
                <a:solidFill>
                  <a:srgbClr val="1A2744"/>
                </a:solidFill>
                <a:latin typeface="Calibri" pitchFamily="34" charset="0"/>
                <a:ea typeface="Calibri" pitchFamily="34" charset="-122"/>
                <a:cs typeface="Calibri" pitchFamily="34" charset="-120"/>
              </a:rPr>
              <a:t>Machine Learning</a:t>
            </a:r>
            <a:endParaRPr lang="en-US" sz="1400" dirty="0"/>
          </a:p>
        </p:txBody>
      </p:sp>
      <p:sp>
        <p:nvSpPr>
          <p:cNvPr id="11" name="Text 7"/>
          <p:cNvSpPr/>
          <p:nvPr/>
        </p:nvSpPr>
        <p:spPr>
          <a:xfrm>
            <a:off x="914400" y="3566160"/>
            <a:ext cx="2075688" cy="914400"/>
          </a:xfrm>
          <a:prstGeom prst="rect">
            <a:avLst/>
          </a:prstGeom>
          <a:noFill/>
          <a:ln/>
        </p:spPr>
        <p:txBody>
          <a:bodyPr wrap="square" lIns="0" tIns="0" rIns="0" bIns="0" rtlCol="0" anchor="ctr"/>
          <a:lstStyle/>
          <a:p>
            <a:pPr marL="0" indent="0" algn="ctr">
              <a:buNone/>
            </a:pPr>
            <a:r>
              <a:rPr lang="en-US" sz="1100" dirty="0">
                <a:solidFill>
                  <a:srgbClr val="334155"/>
                </a:solidFill>
                <a:latin typeface="Calibri" pitchFamily="34" charset="0"/>
                <a:ea typeface="Calibri" pitchFamily="34" charset="-122"/>
                <a:cs typeface="Calibri" pitchFamily="34" charset="-120"/>
              </a:rPr>
              <a:t>Algorithms learn from historical data to find patterns and make predictions</a:t>
            </a:r>
            <a:endParaRPr lang="en-US" sz="1100" dirty="0"/>
          </a:p>
        </p:txBody>
      </p:sp>
      <p:sp>
        <p:nvSpPr>
          <p:cNvPr id="12" name="Shape 8"/>
          <p:cNvSpPr/>
          <p:nvPr/>
        </p:nvSpPr>
        <p:spPr>
          <a:xfrm>
            <a:off x="3355848" y="2423160"/>
            <a:ext cx="2441448" cy="21945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3" name="Shape 9"/>
          <p:cNvSpPr/>
          <p:nvPr/>
        </p:nvSpPr>
        <p:spPr>
          <a:xfrm>
            <a:off x="3355848" y="2423160"/>
            <a:ext cx="2441448" cy="54864"/>
          </a:xfrm>
          <a:prstGeom prst="rect">
            <a:avLst/>
          </a:prstGeom>
          <a:solidFill>
            <a:srgbClr val="0EA5A0"/>
          </a:solidFill>
          <a:ln/>
        </p:spPr>
        <p:txBody>
          <a:bodyPr/>
          <a:lstStyle/>
          <a:p>
            <a:endParaRPr lang="en-US"/>
          </a:p>
        </p:txBody>
      </p:sp>
      <p:pic>
        <p:nvPicPr>
          <p:cNvPr id="14" name="Image 2" descr="preencoded.png"/>
          <p:cNvPicPr>
            <a:picLocks noChangeAspect="1"/>
          </p:cNvPicPr>
          <p:nvPr/>
        </p:nvPicPr>
        <p:blipFill>
          <a:blip r:embed="rId5"/>
          <a:stretch>
            <a:fillRect/>
          </a:stretch>
        </p:blipFill>
        <p:spPr>
          <a:xfrm>
            <a:off x="4224528" y="2651760"/>
            <a:ext cx="502920" cy="502920"/>
          </a:xfrm>
          <a:prstGeom prst="rect">
            <a:avLst/>
          </a:prstGeom>
        </p:spPr>
      </p:pic>
      <p:sp>
        <p:nvSpPr>
          <p:cNvPr id="15" name="Text 10"/>
          <p:cNvSpPr/>
          <p:nvPr/>
        </p:nvSpPr>
        <p:spPr>
          <a:xfrm>
            <a:off x="3493008" y="3246120"/>
            <a:ext cx="2167128" cy="365760"/>
          </a:xfrm>
          <a:prstGeom prst="rect">
            <a:avLst/>
          </a:prstGeom>
          <a:noFill/>
          <a:ln/>
        </p:spPr>
        <p:txBody>
          <a:bodyPr wrap="square" lIns="0" tIns="0" rIns="0" bIns="0" rtlCol="0" anchor="ctr"/>
          <a:lstStyle/>
          <a:p>
            <a:pPr marL="0" indent="0" algn="ctr">
              <a:buNone/>
            </a:pPr>
            <a:r>
              <a:rPr lang="en-US" sz="1400" b="1" dirty="0">
                <a:solidFill>
                  <a:srgbClr val="1A2744"/>
                </a:solidFill>
                <a:latin typeface="Calibri" pitchFamily="34" charset="0"/>
                <a:ea typeface="Calibri" pitchFamily="34" charset="-122"/>
                <a:cs typeface="Calibri" pitchFamily="34" charset="-120"/>
              </a:rPr>
              <a:t>Neural Networks</a:t>
            </a:r>
            <a:endParaRPr lang="en-US" sz="1400" dirty="0"/>
          </a:p>
        </p:txBody>
      </p:sp>
      <p:sp>
        <p:nvSpPr>
          <p:cNvPr id="16" name="Text 11"/>
          <p:cNvSpPr/>
          <p:nvPr/>
        </p:nvSpPr>
        <p:spPr>
          <a:xfrm>
            <a:off x="3538728" y="3566160"/>
            <a:ext cx="2075688" cy="914400"/>
          </a:xfrm>
          <a:prstGeom prst="rect">
            <a:avLst/>
          </a:prstGeom>
          <a:noFill/>
          <a:ln/>
        </p:spPr>
        <p:txBody>
          <a:bodyPr wrap="square" lIns="0" tIns="0" rIns="0" bIns="0" rtlCol="0" anchor="ctr"/>
          <a:lstStyle/>
          <a:p>
            <a:pPr marL="0" indent="0" algn="ctr">
              <a:buNone/>
            </a:pPr>
            <a:r>
              <a:rPr lang="en-US" sz="1100" dirty="0">
                <a:solidFill>
                  <a:srgbClr val="334155"/>
                </a:solidFill>
                <a:latin typeface="Calibri" pitchFamily="34" charset="0"/>
                <a:ea typeface="Calibri" pitchFamily="34" charset="-122"/>
                <a:cs typeface="Calibri" pitchFamily="34" charset="-120"/>
              </a:rPr>
              <a:t>Systems modeled after human brain neurons that process information in layers</a:t>
            </a:r>
            <a:endParaRPr lang="en-US" sz="1100" dirty="0"/>
          </a:p>
        </p:txBody>
      </p:sp>
      <p:sp>
        <p:nvSpPr>
          <p:cNvPr id="17" name="Shape 12"/>
          <p:cNvSpPr/>
          <p:nvPr/>
        </p:nvSpPr>
        <p:spPr>
          <a:xfrm>
            <a:off x="5980176" y="2423160"/>
            <a:ext cx="2441448" cy="21945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8" name="Shape 13"/>
          <p:cNvSpPr/>
          <p:nvPr/>
        </p:nvSpPr>
        <p:spPr>
          <a:xfrm>
            <a:off x="5980176" y="2423160"/>
            <a:ext cx="2441448" cy="54864"/>
          </a:xfrm>
          <a:prstGeom prst="rect">
            <a:avLst/>
          </a:prstGeom>
          <a:solidFill>
            <a:srgbClr val="0EA5A0"/>
          </a:solidFill>
          <a:ln/>
        </p:spPr>
        <p:txBody>
          <a:bodyPr/>
          <a:lstStyle/>
          <a:p>
            <a:endParaRPr lang="en-US"/>
          </a:p>
        </p:txBody>
      </p:sp>
      <p:pic>
        <p:nvPicPr>
          <p:cNvPr id="19" name="Image 3" descr="preencoded.png"/>
          <p:cNvPicPr>
            <a:picLocks noChangeAspect="1"/>
          </p:cNvPicPr>
          <p:nvPr/>
        </p:nvPicPr>
        <p:blipFill>
          <a:blip r:embed="rId6"/>
          <a:stretch>
            <a:fillRect/>
          </a:stretch>
        </p:blipFill>
        <p:spPr>
          <a:xfrm>
            <a:off x="6848856" y="2651760"/>
            <a:ext cx="502920" cy="502920"/>
          </a:xfrm>
          <a:prstGeom prst="rect">
            <a:avLst/>
          </a:prstGeom>
        </p:spPr>
      </p:pic>
      <p:sp>
        <p:nvSpPr>
          <p:cNvPr id="20" name="Text 14"/>
          <p:cNvSpPr/>
          <p:nvPr/>
        </p:nvSpPr>
        <p:spPr>
          <a:xfrm>
            <a:off x="6117336" y="3246120"/>
            <a:ext cx="2167128" cy="365760"/>
          </a:xfrm>
          <a:prstGeom prst="rect">
            <a:avLst/>
          </a:prstGeom>
          <a:noFill/>
          <a:ln/>
        </p:spPr>
        <p:txBody>
          <a:bodyPr wrap="square" lIns="0" tIns="0" rIns="0" bIns="0" rtlCol="0" anchor="ctr"/>
          <a:lstStyle/>
          <a:p>
            <a:pPr marL="0" indent="0" algn="ctr">
              <a:buNone/>
            </a:pPr>
            <a:r>
              <a:rPr lang="en-US" sz="1400" b="1" dirty="0">
                <a:solidFill>
                  <a:srgbClr val="1A2744"/>
                </a:solidFill>
                <a:latin typeface="Calibri" pitchFamily="34" charset="0"/>
                <a:ea typeface="Calibri" pitchFamily="34" charset="-122"/>
                <a:cs typeface="Calibri" pitchFamily="34" charset="-120"/>
              </a:rPr>
              <a:t>Generative AI</a:t>
            </a:r>
            <a:endParaRPr lang="en-US" sz="1400" dirty="0"/>
          </a:p>
        </p:txBody>
      </p:sp>
      <p:sp>
        <p:nvSpPr>
          <p:cNvPr id="21" name="Text 15"/>
          <p:cNvSpPr/>
          <p:nvPr/>
        </p:nvSpPr>
        <p:spPr>
          <a:xfrm>
            <a:off x="6163056" y="3566160"/>
            <a:ext cx="2075688" cy="914400"/>
          </a:xfrm>
          <a:prstGeom prst="rect">
            <a:avLst/>
          </a:prstGeom>
          <a:noFill/>
          <a:ln/>
        </p:spPr>
        <p:txBody>
          <a:bodyPr wrap="square" lIns="0" tIns="0" rIns="0" bIns="0" rtlCol="0" anchor="ctr"/>
          <a:lstStyle/>
          <a:p>
            <a:pPr marL="0" indent="0" algn="ctr">
              <a:buNone/>
            </a:pPr>
            <a:r>
              <a:rPr lang="en-US" sz="1100" dirty="0">
                <a:solidFill>
                  <a:srgbClr val="334155"/>
                </a:solidFill>
                <a:latin typeface="Calibri" pitchFamily="34" charset="0"/>
                <a:ea typeface="Calibri" pitchFamily="34" charset="-122"/>
                <a:cs typeface="Calibri" pitchFamily="34" charset="-120"/>
              </a:rPr>
              <a:t>Creates new content (text, images, code) based on patterns learned from training data</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AI You Already Use</a:t>
            </a:r>
            <a:endParaRPr lang="en-US" sz="2600" dirty="0"/>
          </a:p>
        </p:txBody>
      </p:sp>
      <p:sp>
        <p:nvSpPr>
          <p:cNvPr id="5" name="Shape 2"/>
          <p:cNvSpPr/>
          <p:nvPr/>
        </p:nvSpPr>
        <p:spPr>
          <a:xfrm>
            <a:off x="731520" y="1097280"/>
            <a:ext cx="374904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3"/>
          <p:cNvSpPr/>
          <p:nvPr/>
        </p:nvSpPr>
        <p:spPr>
          <a:xfrm>
            <a:off x="731520" y="1097280"/>
            <a:ext cx="54864" cy="914400"/>
          </a:xfrm>
          <a:prstGeom prst="rect">
            <a:avLst/>
          </a:prstGeom>
          <a:solidFill>
            <a:srgbClr val="0EA5A0"/>
          </a:solidFill>
          <a:ln/>
        </p:spPr>
        <p:txBody>
          <a:bodyPr/>
          <a:lstStyle/>
          <a:p>
            <a:endParaRPr lang="en-US"/>
          </a:p>
        </p:txBody>
      </p:sp>
      <p:sp>
        <p:nvSpPr>
          <p:cNvPr id="7" name="Text 4"/>
          <p:cNvSpPr/>
          <p:nvPr/>
        </p:nvSpPr>
        <p:spPr>
          <a:xfrm>
            <a:off x="960120" y="1170432"/>
            <a:ext cx="3291840" cy="347472"/>
          </a:xfrm>
          <a:prstGeom prst="rect">
            <a:avLst/>
          </a:prstGeom>
          <a:noFill/>
          <a:ln/>
        </p:spPr>
        <p:txBody>
          <a:bodyPr wrap="square" lIns="0" tIns="0" rIns="0" bIns="0" rtlCol="0" anchor="ctr"/>
          <a:lstStyle/>
          <a:p>
            <a:pPr marL="0" indent="0">
              <a:buNone/>
            </a:pPr>
            <a:r>
              <a:rPr lang="en-US" sz="1400" b="1" dirty="0">
                <a:solidFill>
                  <a:srgbClr val="1A2744"/>
                </a:solidFill>
                <a:latin typeface="Calibri" pitchFamily="34" charset="0"/>
                <a:ea typeface="Calibri" pitchFamily="34" charset="-122"/>
                <a:cs typeface="Calibri" pitchFamily="34" charset="-120"/>
              </a:rPr>
              <a:t>Siri / Alexa</a:t>
            </a:r>
            <a:endParaRPr lang="en-US" sz="1400" dirty="0"/>
          </a:p>
        </p:txBody>
      </p:sp>
      <p:sp>
        <p:nvSpPr>
          <p:cNvPr id="8" name="Text 5"/>
          <p:cNvSpPr/>
          <p:nvPr/>
        </p:nvSpPr>
        <p:spPr>
          <a:xfrm>
            <a:off x="960120" y="1536192"/>
            <a:ext cx="3291840" cy="36576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Voice recognition + natural language understanding</a:t>
            </a:r>
            <a:endParaRPr lang="en-US" sz="1100" dirty="0"/>
          </a:p>
        </p:txBody>
      </p:sp>
      <p:sp>
        <p:nvSpPr>
          <p:cNvPr id="9" name="Shape 6"/>
          <p:cNvSpPr/>
          <p:nvPr/>
        </p:nvSpPr>
        <p:spPr>
          <a:xfrm>
            <a:off x="4663440" y="1097280"/>
            <a:ext cx="374904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7"/>
          <p:cNvSpPr/>
          <p:nvPr/>
        </p:nvSpPr>
        <p:spPr>
          <a:xfrm>
            <a:off x="4663440" y="1097280"/>
            <a:ext cx="54864" cy="914400"/>
          </a:xfrm>
          <a:prstGeom prst="rect">
            <a:avLst/>
          </a:prstGeom>
          <a:solidFill>
            <a:srgbClr val="0EA5A0"/>
          </a:solidFill>
          <a:ln/>
        </p:spPr>
        <p:txBody>
          <a:bodyPr/>
          <a:lstStyle/>
          <a:p>
            <a:endParaRPr lang="en-US"/>
          </a:p>
        </p:txBody>
      </p:sp>
      <p:sp>
        <p:nvSpPr>
          <p:cNvPr id="11" name="Text 8"/>
          <p:cNvSpPr/>
          <p:nvPr/>
        </p:nvSpPr>
        <p:spPr>
          <a:xfrm>
            <a:off x="4892040" y="1170432"/>
            <a:ext cx="3291840" cy="347472"/>
          </a:xfrm>
          <a:prstGeom prst="rect">
            <a:avLst/>
          </a:prstGeom>
          <a:noFill/>
          <a:ln/>
        </p:spPr>
        <p:txBody>
          <a:bodyPr wrap="square" lIns="0" tIns="0" rIns="0" bIns="0" rtlCol="0" anchor="ctr"/>
          <a:lstStyle/>
          <a:p>
            <a:pPr marL="0" indent="0">
              <a:buNone/>
            </a:pPr>
            <a:r>
              <a:rPr lang="en-US" sz="1400" b="1" dirty="0">
                <a:solidFill>
                  <a:srgbClr val="1A2744"/>
                </a:solidFill>
                <a:latin typeface="Calibri" pitchFamily="34" charset="0"/>
                <a:ea typeface="Calibri" pitchFamily="34" charset="-122"/>
                <a:cs typeface="Calibri" pitchFamily="34" charset="-120"/>
              </a:rPr>
              <a:t>Google Maps</a:t>
            </a:r>
            <a:endParaRPr lang="en-US" sz="1400" dirty="0"/>
          </a:p>
        </p:txBody>
      </p:sp>
      <p:sp>
        <p:nvSpPr>
          <p:cNvPr id="12" name="Text 9"/>
          <p:cNvSpPr/>
          <p:nvPr/>
        </p:nvSpPr>
        <p:spPr>
          <a:xfrm>
            <a:off x="4892040" y="1536192"/>
            <a:ext cx="3291840" cy="36576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Predictive routing using real-time traffic data</a:t>
            </a:r>
            <a:endParaRPr lang="en-US" sz="1100" dirty="0"/>
          </a:p>
        </p:txBody>
      </p:sp>
      <p:sp>
        <p:nvSpPr>
          <p:cNvPr id="13" name="Shape 10"/>
          <p:cNvSpPr/>
          <p:nvPr/>
        </p:nvSpPr>
        <p:spPr>
          <a:xfrm>
            <a:off x="731520" y="2240280"/>
            <a:ext cx="374904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4" name="Shape 11"/>
          <p:cNvSpPr/>
          <p:nvPr/>
        </p:nvSpPr>
        <p:spPr>
          <a:xfrm>
            <a:off x="731520" y="2240280"/>
            <a:ext cx="54864" cy="914400"/>
          </a:xfrm>
          <a:prstGeom prst="rect">
            <a:avLst/>
          </a:prstGeom>
          <a:solidFill>
            <a:srgbClr val="0EA5A0"/>
          </a:solidFill>
          <a:ln/>
        </p:spPr>
        <p:txBody>
          <a:bodyPr/>
          <a:lstStyle/>
          <a:p>
            <a:endParaRPr lang="en-US"/>
          </a:p>
        </p:txBody>
      </p:sp>
      <p:sp>
        <p:nvSpPr>
          <p:cNvPr id="15" name="Text 12"/>
          <p:cNvSpPr/>
          <p:nvPr/>
        </p:nvSpPr>
        <p:spPr>
          <a:xfrm>
            <a:off x="960120" y="2313432"/>
            <a:ext cx="3291840" cy="347472"/>
          </a:xfrm>
          <a:prstGeom prst="rect">
            <a:avLst/>
          </a:prstGeom>
          <a:noFill/>
          <a:ln/>
        </p:spPr>
        <p:txBody>
          <a:bodyPr wrap="square" lIns="0" tIns="0" rIns="0" bIns="0" rtlCol="0" anchor="ctr"/>
          <a:lstStyle/>
          <a:p>
            <a:pPr marL="0" indent="0">
              <a:buNone/>
            </a:pPr>
            <a:r>
              <a:rPr lang="en-US" sz="1400" b="1" dirty="0">
                <a:solidFill>
                  <a:srgbClr val="1A2744"/>
                </a:solidFill>
                <a:latin typeface="Calibri" pitchFamily="34" charset="0"/>
                <a:ea typeface="Calibri" pitchFamily="34" charset="-122"/>
                <a:cs typeface="Calibri" pitchFamily="34" charset="-120"/>
              </a:rPr>
              <a:t>Netflix / Spotify</a:t>
            </a:r>
            <a:endParaRPr lang="en-US" sz="1400" dirty="0"/>
          </a:p>
        </p:txBody>
      </p:sp>
      <p:sp>
        <p:nvSpPr>
          <p:cNvPr id="16" name="Text 13"/>
          <p:cNvSpPr/>
          <p:nvPr/>
        </p:nvSpPr>
        <p:spPr>
          <a:xfrm>
            <a:off x="960120" y="2679192"/>
            <a:ext cx="3291840" cy="36576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Recommendation engines learn your preferences</a:t>
            </a:r>
            <a:endParaRPr lang="en-US" sz="1100" dirty="0"/>
          </a:p>
        </p:txBody>
      </p:sp>
      <p:sp>
        <p:nvSpPr>
          <p:cNvPr id="17" name="Shape 14"/>
          <p:cNvSpPr/>
          <p:nvPr/>
        </p:nvSpPr>
        <p:spPr>
          <a:xfrm>
            <a:off x="4663440" y="2240280"/>
            <a:ext cx="374904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8" name="Shape 15"/>
          <p:cNvSpPr/>
          <p:nvPr/>
        </p:nvSpPr>
        <p:spPr>
          <a:xfrm>
            <a:off x="4663440" y="2240280"/>
            <a:ext cx="54864" cy="914400"/>
          </a:xfrm>
          <a:prstGeom prst="rect">
            <a:avLst/>
          </a:prstGeom>
          <a:solidFill>
            <a:srgbClr val="0EA5A0"/>
          </a:solidFill>
          <a:ln/>
        </p:spPr>
        <p:txBody>
          <a:bodyPr/>
          <a:lstStyle/>
          <a:p>
            <a:endParaRPr lang="en-US"/>
          </a:p>
        </p:txBody>
      </p:sp>
      <p:sp>
        <p:nvSpPr>
          <p:cNvPr id="19" name="Text 16"/>
          <p:cNvSpPr/>
          <p:nvPr/>
        </p:nvSpPr>
        <p:spPr>
          <a:xfrm>
            <a:off x="4892040" y="2313432"/>
            <a:ext cx="3291840" cy="347472"/>
          </a:xfrm>
          <a:prstGeom prst="rect">
            <a:avLst/>
          </a:prstGeom>
          <a:noFill/>
          <a:ln/>
        </p:spPr>
        <p:txBody>
          <a:bodyPr wrap="square" lIns="0" tIns="0" rIns="0" bIns="0" rtlCol="0" anchor="ctr"/>
          <a:lstStyle/>
          <a:p>
            <a:pPr marL="0" indent="0">
              <a:buNone/>
            </a:pPr>
            <a:r>
              <a:rPr lang="en-US" sz="1400" b="1" dirty="0">
                <a:solidFill>
                  <a:srgbClr val="1A2744"/>
                </a:solidFill>
                <a:latin typeface="Calibri" pitchFamily="34" charset="0"/>
                <a:ea typeface="Calibri" pitchFamily="34" charset="-122"/>
                <a:cs typeface="Calibri" pitchFamily="34" charset="-120"/>
              </a:rPr>
              <a:t>Email Spam Filters</a:t>
            </a:r>
            <a:endParaRPr lang="en-US" sz="1400" dirty="0"/>
          </a:p>
        </p:txBody>
      </p:sp>
      <p:sp>
        <p:nvSpPr>
          <p:cNvPr id="20" name="Text 17"/>
          <p:cNvSpPr/>
          <p:nvPr/>
        </p:nvSpPr>
        <p:spPr>
          <a:xfrm>
            <a:off x="4892040" y="2679192"/>
            <a:ext cx="3291840" cy="36576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Machine learning classifies messages automatically</a:t>
            </a:r>
            <a:endParaRPr lang="en-US" sz="1100" dirty="0"/>
          </a:p>
        </p:txBody>
      </p:sp>
      <p:sp>
        <p:nvSpPr>
          <p:cNvPr id="21" name="Shape 18"/>
          <p:cNvSpPr/>
          <p:nvPr/>
        </p:nvSpPr>
        <p:spPr>
          <a:xfrm>
            <a:off x="731520" y="3383280"/>
            <a:ext cx="374904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2" name="Shape 19"/>
          <p:cNvSpPr/>
          <p:nvPr/>
        </p:nvSpPr>
        <p:spPr>
          <a:xfrm>
            <a:off x="731520" y="3383280"/>
            <a:ext cx="54864" cy="914400"/>
          </a:xfrm>
          <a:prstGeom prst="rect">
            <a:avLst/>
          </a:prstGeom>
          <a:solidFill>
            <a:srgbClr val="0EA5A0"/>
          </a:solidFill>
          <a:ln/>
        </p:spPr>
        <p:txBody>
          <a:bodyPr/>
          <a:lstStyle/>
          <a:p>
            <a:endParaRPr lang="en-US"/>
          </a:p>
        </p:txBody>
      </p:sp>
      <p:sp>
        <p:nvSpPr>
          <p:cNvPr id="23" name="Text 20"/>
          <p:cNvSpPr/>
          <p:nvPr/>
        </p:nvSpPr>
        <p:spPr>
          <a:xfrm>
            <a:off x="960120" y="3456432"/>
            <a:ext cx="3291840" cy="347472"/>
          </a:xfrm>
          <a:prstGeom prst="rect">
            <a:avLst/>
          </a:prstGeom>
          <a:noFill/>
          <a:ln/>
        </p:spPr>
        <p:txBody>
          <a:bodyPr wrap="square" lIns="0" tIns="0" rIns="0" bIns="0" rtlCol="0" anchor="ctr"/>
          <a:lstStyle/>
          <a:p>
            <a:pPr marL="0" indent="0">
              <a:buNone/>
            </a:pPr>
            <a:r>
              <a:rPr lang="en-US" sz="1400" b="1" dirty="0">
                <a:solidFill>
                  <a:srgbClr val="1A2744"/>
                </a:solidFill>
                <a:latin typeface="Calibri" pitchFamily="34" charset="0"/>
                <a:ea typeface="Calibri" pitchFamily="34" charset="-122"/>
                <a:cs typeface="Calibri" pitchFamily="34" charset="-120"/>
              </a:rPr>
              <a:t>Zillow Zestimate</a:t>
            </a:r>
            <a:endParaRPr lang="en-US" sz="1400" dirty="0"/>
          </a:p>
        </p:txBody>
      </p:sp>
      <p:sp>
        <p:nvSpPr>
          <p:cNvPr id="24" name="Text 21"/>
          <p:cNvSpPr/>
          <p:nvPr/>
        </p:nvSpPr>
        <p:spPr>
          <a:xfrm>
            <a:off x="960120" y="3822192"/>
            <a:ext cx="3291840" cy="36576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Automated Valuation Model using comp analysis</a:t>
            </a:r>
            <a:endParaRPr lang="en-US" sz="1100" dirty="0"/>
          </a:p>
        </p:txBody>
      </p:sp>
      <p:sp>
        <p:nvSpPr>
          <p:cNvPr id="25" name="Shape 22"/>
          <p:cNvSpPr/>
          <p:nvPr/>
        </p:nvSpPr>
        <p:spPr>
          <a:xfrm>
            <a:off x="4663440" y="3383280"/>
            <a:ext cx="374904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6" name="Shape 23"/>
          <p:cNvSpPr/>
          <p:nvPr/>
        </p:nvSpPr>
        <p:spPr>
          <a:xfrm>
            <a:off x="4663440" y="3383280"/>
            <a:ext cx="54864" cy="914400"/>
          </a:xfrm>
          <a:prstGeom prst="rect">
            <a:avLst/>
          </a:prstGeom>
          <a:solidFill>
            <a:srgbClr val="0EA5A0"/>
          </a:solidFill>
          <a:ln/>
        </p:spPr>
        <p:txBody>
          <a:bodyPr/>
          <a:lstStyle/>
          <a:p>
            <a:endParaRPr lang="en-US"/>
          </a:p>
        </p:txBody>
      </p:sp>
      <p:sp>
        <p:nvSpPr>
          <p:cNvPr id="27" name="Text 24"/>
          <p:cNvSpPr/>
          <p:nvPr/>
        </p:nvSpPr>
        <p:spPr>
          <a:xfrm>
            <a:off x="4892040" y="3456432"/>
            <a:ext cx="3291840" cy="347472"/>
          </a:xfrm>
          <a:prstGeom prst="rect">
            <a:avLst/>
          </a:prstGeom>
          <a:noFill/>
          <a:ln/>
        </p:spPr>
        <p:txBody>
          <a:bodyPr wrap="square" lIns="0" tIns="0" rIns="0" bIns="0" rtlCol="0" anchor="ctr"/>
          <a:lstStyle/>
          <a:p>
            <a:pPr marL="0" indent="0">
              <a:buNone/>
            </a:pPr>
            <a:r>
              <a:rPr lang="en-US" sz="1400" b="1" dirty="0">
                <a:solidFill>
                  <a:srgbClr val="1A2744"/>
                </a:solidFill>
                <a:latin typeface="Calibri" pitchFamily="34" charset="0"/>
                <a:ea typeface="Calibri" pitchFamily="34" charset="-122"/>
                <a:cs typeface="Calibri" pitchFamily="34" charset="-120"/>
              </a:rPr>
              <a:t>iPhone Photos</a:t>
            </a:r>
            <a:endParaRPr lang="en-US" sz="1400" dirty="0"/>
          </a:p>
        </p:txBody>
      </p:sp>
      <p:sp>
        <p:nvSpPr>
          <p:cNvPr id="28" name="Text 25"/>
          <p:cNvSpPr/>
          <p:nvPr/>
        </p:nvSpPr>
        <p:spPr>
          <a:xfrm>
            <a:off x="4892040" y="3822192"/>
            <a:ext cx="3291840" cy="36576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AI identifies people, places, and objects in images</a:t>
            </a:r>
            <a:endParaRPr lang="en-US" sz="1100" dirty="0"/>
          </a:p>
        </p:txBody>
      </p:sp>
      <p:sp>
        <p:nvSpPr>
          <p:cNvPr id="29" name="Text 26"/>
          <p:cNvSpPr/>
          <p:nvPr/>
        </p:nvSpPr>
        <p:spPr>
          <a:xfrm>
            <a:off x="731520" y="4572000"/>
            <a:ext cx="7680960" cy="365760"/>
          </a:xfrm>
          <a:prstGeom prst="rect">
            <a:avLst/>
          </a:prstGeom>
          <a:noFill/>
          <a:ln/>
        </p:spPr>
        <p:txBody>
          <a:bodyPr wrap="square" lIns="0" tIns="0" rIns="0" bIns="0" rtlCol="0" anchor="ctr"/>
          <a:lstStyle/>
          <a:p>
            <a:pPr marL="0" indent="0">
              <a:buNone/>
            </a:pPr>
            <a:r>
              <a:rPr lang="en-US" sz="1300" i="1" dirty="0">
                <a:solidFill>
                  <a:srgbClr val="0EA5A0"/>
                </a:solidFill>
                <a:latin typeface="Calibri" pitchFamily="34" charset="0"/>
                <a:ea typeface="Calibri" pitchFamily="34" charset="-122"/>
                <a:cs typeface="Calibri" pitchFamily="34" charset="-120"/>
              </a:rPr>
              <a:t>You've been an AI user for years. Now it's time to be intentional about it.</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AI Jargon Decoded</a:t>
            </a:r>
            <a:endParaRPr lang="en-US" sz="2600" dirty="0"/>
          </a:p>
        </p:txBody>
      </p:sp>
      <p:sp>
        <p:nvSpPr>
          <p:cNvPr id="5" name="Shape 2"/>
          <p:cNvSpPr/>
          <p:nvPr/>
        </p:nvSpPr>
        <p:spPr>
          <a:xfrm>
            <a:off x="731520" y="1097280"/>
            <a:ext cx="7680960" cy="13716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3"/>
          <p:cNvSpPr/>
          <p:nvPr/>
        </p:nvSpPr>
        <p:spPr>
          <a:xfrm>
            <a:off x="731520" y="1097280"/>
            <a:ext cx="7680960" cy="54864"/>
          </a:xfrm>
          <a:prstGeom prst="rect">
            <a:avLst/>
          </a:prstGeom>
          <a:solidFill>
            <a:srgbClr val="0EA5A0"/>
          </a:solidFill>
          <a:ln/>
        </p:spPr>
        <p:txBody>
          <a:bodyPr/>
          <a:lstStyle/>
          <a:p>
            <a:endParaRPr lang="en-US"/>
          </a:p>
        </p:txBody>
      </p:sp>
      <p:sp>
        <p:nvSpPr>
          <p:cNvPr id="7" name="Text 4"/>
          <p:cNvSpPr/>
          <p:nvPr/>
        </p:nvSpPr>
        <p:spPr>
          <a:xfrm>
            <a:off x="1005840" y="1280160"/>
            <a:ext cx="7132320" cy="411480"/>
          </a:xfrm>
          <a:prstGeom prst="rect">
            <a:avLst/>
          </a:prstGeom>
          <a:noFill/>
          <a:ln/>
        </p:spPr>
        <p:txBody>
          <a:bodyPr wrap="square" lIns="0" tIns="0" rIns="0" bIns="0" rtlCol="0" anchor="ctr"/>
          <a:lstStyle/>
          <a:p>
            <a:pPr marL="0" indent="0">
              <a:buNone/>
            </a:pPr>
            <a:r>
              <a:rPr lang="en-US" sz="2000" b="1" dirty="0">
                <a:solidFill>
                  <a:srgbClr val="1A2744"/>
                </a:solidFill>
                <a:latin typeface="Georgia" pitchFamily="34" charset="0"/>
                <a:ea typeface="Georgia" pitchFamily="34" charset="-122"/>
                <a:cs typeface="Georgia" pitchFamily="34" charset="-120"/>
              </a:rPr>
              <a:t>LLM — Large Language Model</a:t>
            </a:r>
            <a:endParaRPr lang="en-US" sz="2000" dirty="0"/>
          </a:p>
        </p:txBody>
      </p:sp>
      <p:sp>
        <p:nvSpPr>
          <p:cNvPr id="8" name="Text 5"/>
          <p:cNvSpPr/>
          <p:nvPr/>
        </p:nvSpPr>
        <p:spPr>
          <a:xfrm>
            <a:off x="1005840" y="1691640"/>
            <a:ext cx="7132320" cy="640080"/>
          </a:xfrm>
          <a:prstGeom prst="rect">
            <a:avLst/>
          </a:prstGeom>
          <a:noFill/>
          <a:ln/>
        </p:spPr>
        <p:txBody>
          <a:bodyPr wrap="square" lIns="0" tIns="0" rIns="0" bIns="0" rtlCol="0" anchor="ctr"/>
          <a:lstStyle/>
          <a:p>
            <a:pPr marL="0" indent="0">
              <a:buNone/>
            </a:pPr>
            <a:r>
              <a:rPr lang="en-US" sz="1300" dirty="0">
                <a:solidFill>
                  <a:srgbClr val="334155"/>
                </a:solidFill>
                <a:latin typeface="Calibri" pitchFamily="34" charset="0"/>
                <a:ea typeface="Calibri" pitchFamily="34" charset="-122"/>
                <a:cs typeface="Calibri" pitchFamily="34" charset="-120"/>
              </a:rPr>
              <a:t>An AI system trained on massive amounts of text data. It learns to predict the next word in a sequence, which allows it to generate human-like text, answer questions, and reason through problems.</a:t>
            </a:r>
            <a:endParaRPr lang="en-US" sz="1300" dirty="0"/>
          </a:p>
        </p:txBody>
      </p:sp>
      <p:sp>
        <p:nvSpPr>
          <p:cNvPr id="9" name="Shape 6"/>
          <p:cNvSpPr/>
          <p:nvPr/>
        </p:nvSpPr>
        <p:spPr>
          <a:xfrm>
            <a:off x="731520" y="2743200"/>
            <a:ext cx="1783080" cy="822960"/>
          </a:xfrm>
          <a:prstGeom prst="rect">
            <a:avLst/>
          </a:prstGeom>
          <a:solidFill>
            <a:srgbClr val="1A2744"/>
          </a:solidFill>
          <a:ln/>
        </p:spPr>
        <p:txBody>
          <a:bodyPr/>
          <a:lstStyle/>
          <a:p>
            <a:endParaRPr lang="en-US"/>
          </a:p>
        </p:txBody>
      </p:sp>
      <p:sp>
        <p:nvSpPr>
          <p:cNvPr id="10" name="Text 7"/>
          <p:cNvSpPr/>
          <p:nvPr/>
        </p:nvSpPr>
        <p:spPr>
          <a:xfrm>
            <a:off x="731520" y="2788920"/>
            <a:ext cx="178308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ChatGPT</a:t>
            </a:r>
            <a:endParaRPr lang="en-US" sz="1500" dirty="0"/>
          </a:p>
        </p:txBody>
      </p:sp>
      <p:sp>
        <p:nvSpPr>
          <p:cNvPr id="11" name="Text 8"/>
          <p:cNvSpPr/>
          <p:nvPr/>
        </p:nvSpPr>
        <p:spPr>
          <a:xfrm>
            <a:off x="731520" y="3200400"/>
            <a:ext cx="1783080" cy="320040"/>
          </a:xfrm>
          <a:prstGeom prst="rect">
            <a:avLst/>
          </a:prstGeom>
          <a:noFill/>
          <a:ln/>
        </p:spPr>
        <p:txBody>
          <a:bodyPr wrap="square" lIns="0" tIns="0" rIns="0" bIns="0" rtlCol="0" anchor="t"/>
          <a:lstStyle/>
          <a:p>
            <a:pPr marL="0" indent="0" algn="ctr">
              <a:buNone/>
            </a:pPr>
            <a:r>
              <a:rPr lang="en-US" sz="1000" dirty="0">
                <a:solidFill>
                  <a:srgbClr val="94A3B8"/>
                </a:solidFill>
                <a:latin typeface="Calibri" pitchFamily="34" charset="0"/>
                <a:ea typeface="Calibri" pitchFamily="34" charset="-122"/>
                <a:cs typeface="Calibri" pitchFamily="34" charset="-120"/>
              </a:rPr>
              <a:t>OpenAI</a:t>
            </a:r>
            <a:endParaRPr lang="en-US" sz="1000" dirty="0"/>
          </a:p>
        </p:txBody>
      </p:sp>
      <p:sp>
        <p:nvSpPr>
          <p:cNvPr id="12" name="Shape 9"/>
          <p:cNvSpPr/>
          <p:nvPr/>
        </p:nvSpPr>
        <p:spPr>
          <a:xfrm>
            <a:off x="2697480" y="2743200"/>
            <a:ext cx="1783080" cy="822960"/>
          </a:xfrm>
          <a:prstGeom prst="rect">
            <a:avLst/>
          </a:prstGeom>
          <a:solidFill>
            <a:srgbClr val="1A2744"/>
          </a:solidFill>
          <a:ln/>
        </p:spPr>
        <p:txBody>
          <a:bodyPr/>
          <a:lstStyle/>
          <a:p>
            <a:endParaRPr lang="en-US"/>
          </a:p>
        </p:txBody>
      </p:sp>
      <p:sp>
        <p:nvSpPr>
          <p:cNvPr id="13" name="Text 10"/>
          <p:cNvSpPr/>
          <p:nvPr/>
        </p:nvSpPr>
        <p:spPr>
          <a:xfrm>
            <a:off x="2697480" y="2788920"/>
            <a:ext cx="178308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Claude</a:t>
            </a:r>
            <a:endParaRPr lang="en-US" sz="1500" dirty="0"/>
          </a:p>
        </p:txBody>
      </p:sp>
      <p:sp>
        <p:nvSpPr>
          <p:cNvPr id="14" name="Text 11"/>
          <p:cNvSpPr/>
          <p:nvPr/>
        </p:nvSpPr>
        <p:spPr>
          <a:xfrm>
            <a:off x="2697480" y="3200400"/>
            <a:ext cx="1783080" cy="320040"/>
          </a:xfrm>
          <a:prstGeom prst="rect">
            <a:avLst/>
          </a:prstGeom>
          <a:noFill/>
          <a:ln/>
        </p:spPr>
        <p:txBody>
          <a:bodyPr wrap="square" lIns="0" tIns="0" rIns="0" bIns="0" rtlCol="0" anchor="t"/>
          <a:lstStyle/>
          <a:p>
            <a:pPr marL="0" indent="0" algn="ctr">
              <a:buNone/>
            </a:pPr>
            <a:r>
              <a:rPr lang="en-US" sz="1000" dirty="0">
                <a:solidFill>
                  <a:srgbClr val="94A3B8"/>
                </a:solidFill>
                <a:latin typeface="Calibri" pitchFamily="34" charset="0"/>
                <a:ea typeface="Calibri" pitchFamily="34" charset="-122"/>
                <a:cs typeface="Calibri" pitchFamily="34" charset="-120"/>
              </a:rPr>
              <a:t>Anthropic</a:t>
            </a:r>
            <a:endParaRPr lang="en-US" sz="1000" dirty="0"/>
          </a:p>
        </p:txBody>
      </p:sp>
      <p:sp>
        <p:nvSpPr>
          <p:cNvPr id="15" name="Shape 12"/>
          <p:cNvSpPr/>
          <p:nvPr/>
        </p:nvSpPr>
        <p:spPr>
          <a:xfrm>
            <a:off x="4663440" y="2743200"/>
            <a:ext cx="1783080" cy="822960"/>
          </a:xfrm>
          <a:prstGeom prst="rect">
            <a:avLst/>
          </a:prstGeom>
          <a:solidFill>
            <a:srgbClr val="1A2744"/>
          </a:solidFill>
          <a:ln/>
        </p:spPr>
        <p:txBody>
          <a:bodyPr/>
          <a:lstStyle/>
          <a:p>
            <a:endParaRPr lang="en-US"/>
          </a:p>
        </p:txBody>
      </p:sp>
      <p:sp>
        <p:nvSpPr>
          <p:cNvPr id="16" name="Text 13"/>
          <p:cNvSpPr/>
          <p:nvPr/>
        </p:nvSpPr>
        <p:spPr>
          <a:xfrm>
            <a:off x="4663440" y="2788920"/>
            <a:ext cx="178308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Gemini</a:t>
            </a:r>
            <a:endParaRPr lang="en-US" sz="1500" dirty="0"/>
          </a:p>
        </p:txBody>
      </p:sp>
      <p:sp>
        <p:nvSpPr>
          <p:cNvPr id="17" name="Text 14"/>
          <p:cNvSpPr/>
          <p:nvPr/>
        </p:nvSpPr>
        <p:spPr>
          <a:xfrm>
            <a:off x="4663440" y="3200400"/>
            <a:ext cx="1783080" cy="320040"/>
          </a:xfrm>
          <a:prstGeom prst="rect">
            <a:avLst/>
          </a:prstGeom>
          <a:noFill/>
          <a:ln/>
        </p:spPr>
        <p:txBody>
          <a:bodyPr wrap="square" lIns="0" tIns="0" rIns="0" bIns="0" rtlCol="0" anchor="t"/>
          <a:lstStyle/>
          <a:p>
            <a:pPr marL="0" indent="0" algn="ctr">
              <a:buNone/>
            </a:pPr>
            <a:r>
              <a:rPr lang="en-US" sz="1000" dirty="0">
                <a:solidFill>
                  <a:srgbClr val="94A3B8"/>
                </a:solidFill>
                <a:latin typeface="Calibri" pitchFamily="34" charset="0"/>
                <a:ea typeface="Calibri" pitchFamily="34" charset="-122"/>
                <a:cs typeface="Calibri" pitchFamily="34" charset="-120"/>
              </a:rPr>
              <a:t>Google</a:t>
            </a:r>
            <a:endParaRPr lang="en-US" sz="1000" dirty="0"/>
          </a:p>
        </p:txBody>
      </p:sp>
      <p:sp>
        <p:nvSpPr>
          <p:cNvPr id="18" name="Shape 15"/>
          <p:cNvSpPr/>
          <p:nvPr/>
        </p:nvSpPr>
        <p:spPr>
          <a:xfrm>
            <a:off x="6629400" y="2743200"/>
            <a:ext cx="1783080" cy="822960"/>
          </a:xfrm>
          <a:prstGeom prst="rect">
            <a:avLst/>
          </a:prstGeom>
          <a:solidFill>
            <a:srgbClr val="1A2744"/>
          </a:solidFill>
          <a:ln/>
        </p:spPr>
        <p:txBody>
          <a:bodyPr/>
          <a:lstStyle/>
          <a:p>
            <a:endParaRPr lang="en-US"/>
          </a:p>
        </p:txBody>
      </p:sp>
      <p:sp>
        <p:nvSpPr>
          <p:cNvPr id="19" name="Text 16"/>
          <p:cNvSpPr/>
          <p:nvPr/>
        </p:nvSpPr>
        <p:spPr>
          <a:xfrm>
            <a:off x="6629400" y="2788920"/>
            <a:ext cx="178308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Llama</a:t>
            </a:r>
            <a:endParaRPr lang="en-US" sz="1500" dirty="0"/>
          </a:p>
        </p:txBody>
      </p:sp>
      <p:sp>
        <p:nvSpPr>
          <p:cNvPr id="20" name="Text 17"/>
          <p:cNvSpPr/>
          <p:nvPr/>
        </p:nvSpPr>
        <p:spPr>
          <a:xfrm>
            <a:off x="6629400" y="3200400"/>
            <a:ext cx="1783080" cy="320040"/>
          </a:xfrm>
          <a:prstGeom prst="rect">
            <a:avLst/>
          </a:prstGeom>
          <a:noFill/>
          <a:ln/>
        </p:spPr>
        <p:txBody>
          <a:bodyPr wrap="square" lIns="0" tIns="0" rIns="0" bIns="0" rtlCol="0" anchor="t"/>
          <a:lstStyle/>
          <a:p>
            <a:pPr marL="0" indent="0" algn="ctr">
              <a:buNone/>
            </a:pPr>
            <a:r>
              <a:rPr lang="en-US" sz="1000" dirty="0">
                <a:solidFill>
                  <a:srgbClr val="94A3B8"/>
                </a:solidFill>
                <a:latin typeface="Calibri" pitchFamily="34" charset="0"/>
                <a:ea typeface="Calibri" pitchFamily="34" charset="-122"/>
                <a:cs typeface="Calibri" pitchFamily="34" charset="-120"/>
              </a:rPr>
              <a:t>Meta (open-source)</a:t>
            </a:r>
            <a:endParaRPr lang="en-US" sz="1000" dirty="0"/>
          </a:p>
        </p:txBody>
      </p:sp>
      <p:sp>
        <p:nvSpPr>
          <p:cNvPr id="21" name="Shape 18"/>
          <p:cNvSpPr/>
          <p:nvPr/>
        </p:nvSpPr>
        <p:spPr>
          <a:xfrm>
            <a:off x="731520" y="3794760"/>
            <a:ext cx="3657600" cy="10972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2" name="Text 19"/>
          <p:cNvSpPr/>
          <p:nvPr/>
        </p:nvSpPr>
        <p:spPr>
          <a:xfrm>
            <a:off x="1005840" y="3886200"/>
            <a:ext cx="3200400" cy="320040"/>
          </a:xfrm>
          <a:prstGeom prst="rect">
            <a:avLst/>
          </a:prstGeom>
          <a:noFill/>
          <a:ln/>
        </p:spPr>
        <p:txBody>
          <a:bodyPr wrap="square" lIns="0" tIns="0" rIns="0" bIns="0" rtlCol="0" anchor="ctr"/>
          <a:lstStyle/>
          <a:p>
            <a:pPr marL="0" indent="0">
              <a:buNone/>
            </a:pPr>
            <a:r>
              <a:rPr lang="en-US" sz="1500" b="1" dirty="0">
                <a:solidFill>
                  <a:srgbClr val="1A2744"/>
                </a:solidFill>
                <a:latin typeface="Calibri" pitchFamily="34" charset="0"/>
                <a:ea typeface="Calibri" pitchFamily="34" charset="-122"/>
                <a:cs typeface="Calibri" pitchFamily="34" charset="-120"/>
              </a:rPr>
              <a:t>Tokens</a:t>
            </a:r>
            <a:endParaRPr lang="en-US" sz="1500" dirty="0"/>
          </a:p>
        </p:txBody>
      </p:sp>
      <p:sp>
        <p:nvSpPr>
          <p:cNvPr id="23" name="Text 20"/>
          <p:cNvSpPr/>
          <p:nvPr/>
        </p:nvSpPr>
        <p:spPr>
          <a:xfrm>
            <a:off x="1005840" y="4206240"/>
            <a:ext cx="3200400" cy="59436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The smallest unit of text AI processes. Roughly 1 token = 3/4 of a word. AI services price by tokens consumed.</a:t>
            </a:r>
            <a:endParaRPr lang="en-US" sz="1100" dirty="0"/>
          </a:p>
        </p:txBody>
      </p:sp>
      <p:sp>
        <p:nvSpPr>
          <p:cNvPr id="24" name="Shape 21"/>
          <p:cNvSpPr/>
          <p:nvPr/>
        </p:nvSpPr>
        <p:spPr>
          <a:xfrm>
            <a:off x="4754880" y="3794760"/>
            <a:ext cx="3657600" cy="10972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5" name="Text 22"/>
          <p:cNvSpPr/>
          <p:nvPr/>
        </p:nvSpPr>
        <p:spPr>
          <a:xfrm>
            <a:off x="5029200" y="3886200"/>
            <a:ext cx="3200400" cy="320040"/>
          </a:xfrm>
          <a:prstGeom prst="rect">
            <a:avLst/>
          </a:prstGeom>
          <a:noFill/>
          <a:ln/>
        </p:spPr>
        <p:txBody>
          <a:bodyPr wrap="square" lIns="0" tIns="0" rIns="0" bIns="0" rtlCol="0" anchor="ctr"/>
          <a:lstStyle/>
          <a:p>
            <a:pPr marL="0" indent="0">
              <a:buNone/>
            </a:pPr>
            <a:r>
              <a:rPr lang="en-US" sz="1500" b="1" dirty="0">
                <a:solidFill>
                  <a:srgbClr val="1A2744"/>
                </a:solidFill>
                <a:latin typeface="Calibri" pitchFamily="34" charset="0"/>
                <a:ea typeface="Calibri" pitchFamily="34" charset="-122"/>
                <a:cs typeface="Calibri" pitchFamily="34" charset="-120"/>
              </a:rPr>
              <a:t>Context Window</a:t>
            </a:r>
            <a:endParaRPr lang="en-US" sz="1500" dirty="0"/>
          </a:p>
        </p:txBody>
      </p:sp>
      <p:sp>
        <p:nvSpPr>
          <p:cNvPr id="26" name="Text 23"/>
          <p:cNvSpPr/>
          <p:nvPr/>
        </p:nvSpPr>
        <p:spPr>
          <a:xfrm>
            <a:off x="5029200" y="4206240"/>
            <a:ext cx="3200400" cy="59436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The maximum amount of text AI can "see" at once. Larger windows = more data per prompt. Think of it as the AI's working memory.</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More Key Terms</a:t>
            </a:r>
            <a:endParaRPr lang="en-US" sz="2600" dirty="0"/>
          </a:p>
        </p:txBody>
      </p:sp>
      <p:sp>
        <p:nvSpPr>
          <p:cNvPr id="5" name="Shape 2"/>
          <p:cNvSpPr/>
          <p:nvPr/>
        </p:nvSpPr>
        <p:spPr>
          <a:xfrm>
            <a:off x="731520" y="1051560"/>
            <a:ext cx="7680960" cy="14630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3"/>
          <p:cNvSpPr/>
          <p:nvPr/>
        </p:nvSpPr>
        <p:spPr>
          <a:xfrm>
            <a:off x="731520" y="1051560"/>
            <a:ext cx="54864" cy="1463040"/>
          </a:xfrm>
          <a:prstGeom prst="rect">
            <a:avLst/>
          </a:prstGeom>
          <a:solidFill>
            <a:srgbClr val="0EA5A0"/>
          </a:solidFill>
          <a:ln/>
        </p:spPr>
        <p:txBody>
          <a:bodyPr/>
          <a:lstStyle/>
          <a:p>
            <a:endParaRPr lang="en-US"/>
          </a:p>
        </p:txBody>
      </p:sp>
      <p:sp>
        <p:nvSpPr>
          <p:cNvPr id="7" name="Text 4"/>
          <p:cNvSpPr/>
          <p:nvPr/>
        </p:nvSpPr>
        <p:spPr>
          <a:xfrm>
            <a:off x="1051560" y="1143000"/>
            <a:ext cx="7132320" cy="365760"/>
          </a:xfrm>
          <a:prstGeom prst="rect">
            <a:avLst/>
          </a:prstGeom>
          <a:noFill/>
          <a:ln/>
        </p:spPr>
        <p:txBody>
          <a:bodyPr wrap="square" lIns="0" tIns="0" rIns="0" bIns="0" rtlCol="0" anchor="ctr"/>
          <a:lstStyle/>
          <a:p>
            <a:pPr marL="0" indent="0">
              <a:buNone/>
            </a:pPr>
            <a:r>
              <a:rPr lang="en-US" sz="1800" b="1" dirty="0">
                <a:solidFill>
                  <a:srgbClr val="1A2744"/>
                </a:solidFill>
                <a:latin typeface="Georgia" pitchFamily="34" charset="0"/>
                <a:ea typeface="Georgia" pitchFamily="34" charset="-122"/>
                <a:cs typeface="Georgia" pitchFamily="34" charset="-120"/>
              </a:rPr>
              <a:t>IDE — Integrated Development Environment</a:t>
            </a:r>
            <a:endParaRPr lang="en-US" sz="1800" dirty="0"/>
          </a:p>
        </p:txBody>
      </p:sp>
      <p:sp>
        <p:nvSpPr>
          <p:cNvPr id="8" name="Text 5"/>
          <p:cNvSpPr/>
          <p:nvPr/>
        </p:nvSpPr>
        <p:spPr>
          <a:xfrm>
            <a:off x="1051560" y="1554480"/>
            <a:ext cx="7132320" cy="822960"/>
          </a:xfrm>
          <a:prstGeom prst="rect">
            <a:avLst/>
          </a:prstGeom>
          <a:noFill/>
          <a:ln/>
        </p:spPr>
        <p:txBody>
          <a:bodyPr wrap="square" lIns="0" tIns="0" rIns="0" bIns="0" rtlCol="0" anchor="ctr"/>
          <a:lstStyle/>
          <a:p>
            <a:pPr marL="0" indent="0">
              <a:buNone/>
            </a:pPr>
            <a:r>
              <a:rPr lang="en-US" sz="1250" dirty="0">
                <a:solidFill>
                  <a:srgbClr val="334155"/>
                </a:solidFill>
                <a:latin typeface="Calibri" pitchFamily="34" charset="0"/>
                <a:ea typeface="Calibri" pitchFamily="34" charset="-122"/>
                <a:cs typeface="Calibri" pitchFamily="34" charset="-120"/>
              </a:rPr>
              <a:t>A software workspace that combines multiple tools in one place. In the AI world, platforms like Cursor and Windsurf are AI IDEs that let you interact with AI models, manage files, write code, and connect to data sources — all from one interface. Think of it as the cockpit for AI work.</a:t>
            </a:r>
            <a:endParaRPr lang="en-US" sz="1250" dirty="0"/>
          </a:p>
        </p:txBody>
      </p:sp>
      <p:sp>
        <p:nvSpPr>
          <p:cNvPr id="9" name="Shape 6"/>
          <p:cNvSpPr/>
          <p:nvPr/>
        </p:nvSpPr>
        <p:spPr>
          <a:xfrm>
            <a:off x="731520" y="2743200"/>
            <a:ext cx="7680960" cy="14630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7"/>
          <p:cNvSpPr/>
          <p:nvPr/>
        </p:nvSpPr>
        <p:spPr>
          <a:xfrm>
            <a:off x="731520" y="2743200"/>
            <a:ext cx="54864" cy="1463040"/>
          </a:xfrm>
          <a:prstGeom prst="rect">
            <a:avLst/>
          </a:prstGeom>
          <a:solidFill>
            <a:srgbClr val="0EA5A0"/>
          </a:solidFill>
          <a:ln/>
        </p:spPr>
        <p:txBody>
          <a:bodyPr/>
          <a:lstStyle/>
          <a:p>
            <a:endParaRPr lang="en-US"/>
          </a:p>
        </p:txBody>
      </p:sp>
      <p:sp>
        <p:nvSpPr>
          <p:cNvPr id="11" name="Text 8"/>
          <p:cNvSpPr/>
          <p:nvPr/>
        </p:nvSpPr>
        <p:spPr>
          <a:xfrm>
            <a:off x="1051560" y="2834640"/>
            <a:ext cx="7132320" cy="365760"/>
          </a:xfrm>
          <a:prstGeom prst="rect">
            <a:avLst/>
          </a:prstGeom>
          <a:noFill/>
          <a:ln/>
        </p:spPr>
        <p:txBody>
          <a:bodyPr wrap="square" lIns="0" tIns="0" rIns="0" bIns="0" rtlCol="0" anchor="ctr"/>
          <a:lstStyle/>
          <a:p>
            <a:pPr marL="0" indent="0">
              <a:buNone/>
            </a:pPr>
            <a:r>
              <a:rPr lang="en-US" sz="1800" b="1" dirty="0">
                <a:solidFill>
                  <a:srgbClr val="1A2744"/>
                </a:solidFill>
                <a:latin typeface="Georgia" pitchFamily="34" charset="0"/>
                <a:ea typeface="Georgia" pitchFamily="34" charset="-122"/>
                <a:cs typeface="Georgia" pitchFamily="34" charset="-120"/>
              </a:rPr>
              <a:t>MCP — Model Context Protocol</a:t>
            </a:r>
            <a:endParaRPr lang="en-US" sz="1800" dirty="0"/>
          </a:p>
        </p:txBody>
      </p:sp>
      <p:sp>
        <p:nvSpPr>
          <p:cNvPr id="12" name="Text 9"/>
          <p:cNvSpPr/>
          <p:nvPr/>
        </p:nvSpPr>
        <p:spPr>
          <a:xfrm>
            <a:off x="1051560" y="3246120"/>
            <a:ext cx="7132320" cy="822960"/>
          </a:xfrm>
          <a:prstGeom prst="rect">
            <a:avLst/>
          </a:prstGeom>
          <a:noFill/>
          <a:ln/>
        </p:spPr>
        <p:txBody>
          <a:bodyPr wrap="square" lIns="0" tIns="0" rIns="0" bIns="0" rtlCol="0" anchor="ctr"/>
          <a:lstStyle/>
          <a:p>
            <a:pPr marL="0" indent="0">
              <a:buNone/>
            </a:pPr>
            <a:r>
              <a:rPr lang="en-US" sz="1250" dirty="0">
                <a:solidFill>
                  <a:srgbClr val="334155"/>
                </a:solidFill>
                <a:latin typeface="Calibri" pitchFamily="34" charset="0"/>
                <a:ea typeface="Calibri" pitchFamily="34" charset="-122"/>
                <a:cs typeface="Calibri" pitchFamily="34" charset="-120"/>
              </a:rPr>
              <a:t>An open standard that lets AI models securely connect to external data and tools. Instead of building a custom connection for every system, MCP acts as a universal adapter — like a USB-C port for AI. It allows your AI to access databases, APIs, and files through one consistent interface.</a:t>
            </a:r>
            <a:endParaRPr lang="en-US" sz="1250" dirty="0"/>
          </a:p>
        </p:txBody>
      </p:sp>
      <p:sp>
        <p:nvSpPr>
          <p:cNvPr id="13" name="Text 10"/>
          <p:cNvSpPr/>
          <p:nvPr/>
        </p:nvSpPr>
        <p:spPr>
          <a:xfrm>
            <a:off x="731520" y="4572000"/>
            <a:ext cx="7680960" cy="274320"/>
          </a:xfrm>
          <a:prstGeom prst="rect">
            <a:avLst/>
          </a:prstGeom>
          <a:noFill/>
          <a:ln/>
        </p:spPr>
        <p:txBody>
          <a:bodyPr wrap="square" lIns="0" tIns="0" rIns="0" bIns="0" rtlCol="0" anchor="ctr"/>
          <a:lstStyle/>
          <a:p>
            <a:pPr marL="0" indent="0">
              <a:buNone/>
            </a:pPr>
            <a:r>
              <a:rPr lang="en-US" sz="1000" dirty="0">
                <a:solidFill>
                  <a:srgbClr val="94A3B8"/>
                </a:solidFill>
                <a:latin typeface="Calibri" pitchFamily="34" charset="0"/>
                <a:ea typeface="Calibri" pitchFamily="34" charset="-122"/>
                <a:cs typeface="Calibri" pitchFamily="34" charset="-120"/>
              </a:rPr>
              <a:t>Source: </a:t>
            </a:r>
            <a:r>
              <a:rPr lang="en-US" sz="1000" u="sng" dirty="0">
                <a:solidFill>
                  <a:srgbClr val="94A3B8"/>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Anthropic</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AI Issues &amp; Security Risks</a:t>
            </a:r>
            <a:endParaRPr lang="en-US" sz="2600" dirty="0"/>
          </a:p>
        </p:txBody>
      </p:sp>
      <p:sp>
        <p:nvSpPr>
          <p:cNvPr id="5" name="Text 2"/>
          <p:cNvSpPr/>
          <p:nvPr/>
        </p:nvSpPr>
        <p:spPr>
          <a:xfrm>
            <a:off x="731520" y="960120"/>
            <a:ext cx="7680960" cy="320040"/>
          </a:xfrm>
          <a:prstGeom prst="rect">
            <a:avLst/>
          </a:prstGeom>
          <a:noFill/>
          <a:ln/>
        </p:spPr>
        <p:txBody>
          <a:bodyPr wrap="square" lIns="0" tIns="0" rIns="0" bIns="0" rtlCol="0" anchor="ctr"/>
          <a:lstStyle/>
          <a:p>
            <a:pPr marL="0" indent="0">
              <a:buNone/>
            </a:pPr>
            <a:r>
              <a:rPr lang="en-US" sz="1300" b="1" dirty="0">
                <a:solidFill>
                  <a:srgbClr val="0EA5A0"/>
                </a:solidFill>
                <a:latin typeface="Calibri" pitchFamily="34" charset="0"/>
                <a:ea typeface="Calibri" pitchFamily="34" charset="-122"/>
                <a:cs typeface="Calibri" pitchFamily="34" charset="-120"/>
              </a:rPr>
              <a:t>AI tools bring powerful capabilities — but also real risks. Here's what assessors need to watch for.</a:t>
            </a:r>
            <a:endParaRPr lang="en-US" sz="1300" dirty="0"/>
          </a:p>
        </p:txBody>
      </p:sp>
      <p:sp>
        <p:nvSpPr>
          <p:cNvPr id="6" name="Shape 3"/>
          <p:cNvSpPr/>
          <p:nvPr/>
        </p:nvSpPr>
        <p:spPr>
          <a:xfrm>
            <a:off x="731520" y="1417320"/>
            <a:ext cx="3657600" cy="26517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7" name="Shape 4"/>
          <p:cNvSpPr/>
          <p:nvPr/>
        </p:nvSpPr>
        <p:spPr>
          <a:xfrm>
            <a:off x="731520" y="1417320"/>
            <a:ext cx="3657600" cy="411480"/>
          </a:xfrm>
          <a:prstGeom prst="rect">
            <a:avLst/>
          </a:prstGeom>
          <a:solidFill>
            <a:srgbClr val="DC2626"/>
          </a:solidFill>
          <a:ln/>
        </p:spPr>
        <p:txBody>
          <a:bodyPr/>
          <a:lstStyle/>
          <a:p>
            <a:endParaRPr lang="en-US"/>
          </a:p>
        </p:txBody>
      </p:sp>
      <p:sp>
        <p:nvSpPr>
          <p:cNvPr id="8" name="Text 5"/>
          <p:cNvSpPr/>
          <p:nvPr/>
        </p:nvSpPr>
        <p:spPr>
          <a:xfrm>
            <a:off x="731520" y="1417320"/>
            <a:ext cx="365760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Case Study: OpenClaw Vulnerabilities</a:t>
            </a:r>
            <a:endParaRPr lang="en-US" sz="1300" dirty="0"/>
          </a:p>
        </p:txBody>
      </p:sp>
      <p:sp>
        <p:nvSpPr>
          <p:cNvPr id="9" name="Text 6"/>
          <p:cNvSpPr/>
          <p:nvPr/>
        </p:nvSpPr>
        <p:spPr>
          <a:xfrm>
            <a:off x="914400" y="1965960"/>
            <a:ext cx="3291840" cy="1920240"/>
          </a:xfrm>
          <a:prstGeom prst="rect">
            <a:avLst/>
          </a:prstGeom>
          <a:noFill/>
          <a:ln/>
        </p:spPr>
        <p:txBody>
          <a:bodyPr wrap="square" lIns="0" tIns="0" rIns="0" bIns="0" rtlCol="0" anchor="t"/>
          <a:lstStyle/>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CVE-2026-25253 (CVSS 8.8): one-click remote code execution via token theft</a:t>
            </a:r>
            <a:endParaRPr lang="en-US" sz="1000" dirty="0"/>
          </a:p>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Exposed instances surged from 1,000 to 21,000+ in one week</a:t>
            </a:r>
            <a:endParaRPr lang="en-US" sz="1000" dirty="0"/>
          </a:p>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230+ malicious skills published on ClawHub marketplace</a:t>
            </a:r>
            <a:endParaRPr lang="en-US" sz="1000" dirty="0"/>
          </a:p>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Prompt injection attacks via email-based credential theft</a:t>
            </a:r>
            <a:endParaRPr lang="en-US" sz="1000" dirty="0"/>
          </a:p>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Authentication bypass with misconfigured reverse proxies</a:t>
            </a:r>
            <a:endParaRPr lang="en-US" sz="1000" dirty="0"/>
          </a:p>
        </p:txBody>
      </p:sp>
      <p:sp>
        <p:nvSpPr>
          <p:cNvPr id="10" name="Shape 7"/>
          <p:cNvSpPr/>
          <p:nvPr/>
        </p:nvSpPr>
        <p:spPr>
          <a:xfrm>
            <a:off x="4754880" y="1417320"/>
            <a:ext cx="3657600" cy="26517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8"/>
          <p:cNvSpPr/>
          <p:nvPr/>
        </p:nvSpPr>
        <p:spPr>
          <a:xfrm>
            <a:off x="4754880" y="1417320"/>
            <a:ext cx="3657600" cy="411480"/>
          </a:xfrm>
          <a:prstGeom prst="rect">
            <a:avLst/>
          </a:prstGeom>
          <a:solidFill>
            <a:srgbClr val="D97706"/>
          </a:solidFill>
          <a:ln/>
        </p:spPr>
        <p:txBody>
          <a:bodyPr/>
          <a:lstStyle/>
          <a:p>
            <a:endParaRPr lang="en-US"/>
          </a:p>
        </p:txBody>
      </p:sp>
      <p:sp>
        <p:nvSpPr>
          <p:cNvPr id="12" name="Text 9"/>
          <p:cNvSpPr/>
          <p:nvPr/>
        </p:nvSpPr>
        <p:spPr>
          <a:xfrm>
            <a:off x="4754880" y="1417320"/>
            <a:ext cx="365760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Security Risks for Assessors</a:t>
            </a:r>
            <a:endParaRPr lang="en-US" sz="1300" dirty="0"/>
          </a:p>
        </p:txBody>
      </p:sp>
      <p:sp>
        <p:nvSpPr>
          <p:cNvPr id="13" name="Text 10"/>
          <p:cNvSpPr/>
          <p:nvPr/>
        </p:nvSpPr>
        <p:spPr>
          <a:xfrm>
            <a:off x="4937760" y="1965960"/>
            <a:ext cx="3291840" cy="1920240"/>
          </a:xfrm>
          <a:prstGeom prst="rect">
            <a:avLst/>
          </a:prstGeom>
          <a:noFill/>
          <a:ln/>
        </p:spPr>
        <p:txBody>
          <a:bodyPr wrap="square" lIns="0" tIns="0" rIns="0" bIns="0" rtlCol="0" anchor="t"/>
          <a:lstStyle/>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Data privacy: never paste non-public data into public AI tools</a:t>
            </a:r>
            <a:endParaRPr lang="en-US" sz="1000" dirty="0"/>
          </a:p>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Hallucinations: AI can fabricate case law, statutes, and property data</a:t>
            </a:r>
            <a:endParaRPr lang="en-US" sz="1000" dirty="0"/>
          </a:p>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Phishing: AI-generated emails are harder to detect as scams</a:t>
            </a:r>
            <a:endParaRPr lang="en-US" sz="1000" dirty="0"/>
          </a:p>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Shadow AI: staff using unapproved tools without IT oversight</a:t>
            </a:r>
            <a:endParaRPr lang="en-US" sz="1000" dirty="0"/>
          </a:p>
          <a:p>
            <a:pPr marL="342900" indent="-342900">
              <a:spcAft>
                <a:spcPts val="500"/>
              </a:spcAft>
              <a:buSzPct val="100000"/>
              <a:buChar char="•"/>
            </a:pPr>
            <a:r>
              <a:rPr lang="en-US" sz="1000" dirty="0">
                <a:solidFill>
                  <a:srgbClr val="1E293B"/>
                </a:solidFill>
                <a:latin typeface="Calibri" pitchFamily="34" charset="0"/>
                <a:ea typeface="Calibri" pitchFamily="34" charset="-122"/>
                <a:cs typeface="Calibri" pitchFamily="34" charset="-120"/>
              </a:rPr>
              <a:t>Vendor lock-in: understand where your data goes with AI services</a:t>
            </a:r>
            <a:endParaRPr lang="en-US" sz="1000" dirty="0"/>
          </a:p>
        </p:txBody>
      </p:sp>
      <p:sp>
        <p:nvSpPr>
          <p:cNvPr id="14" name="Text 11"/>
          <p:cNvSpPr/>
          <p:nvPr/>
        </p:nvSpPr>
        <p:spPr>
          <a:xfrm>
            <a:off x="731520" y="4343400"/>
            <a:ext cx="7680960" cy="274320"/>
          </a:xfrm>
          <a:prstGeom prst="rect">
            <a:avLst/>
          </a:prstGeom>
          <a:noFill/>
          <a:ln/>
        </p:spPr>
        <p:txBody>
          <a:bodyPr wrap="square" lIns="0" tIns="0" rIns="0" bIns="0" rtlCol="0" anchor="ctr"/>
          <a:lstStyle/>
          <a:p>
            <a:pPr marL="0" indent="0" algn="ctr">
              <a:buNone/>
            </a:pPr>
            <a:r>
              <a:rPr lang="en-US" sz="1200" i="1" dirty="0">
                <a:solidFill>
                  <a:srgbClr val="0EA5A0"/>
                </a:solidFill>
                <a:latin typeface="Calibri" pitchFamily="34" charset="0"/>
                <a:ea typeface="Calibri" pitchFamily="34" charset="-122"/>
                <a:cs typeface="Calibri" pitchFamily="34" charset="-120"/>
              </a:rPr>
              <a:t>Before adopting any AI tool, ask: Where does my data go? Who has access? Is it approved by my agency?</a:t>
            </a:r>
            <a:endParaRPr lang="en-US" sz="1200" dirty="0"/>
          </a:p>
        </p:txBody>
      </p:sp>
      <p:sp>
        <p:nvSpPr>
          <p:cNvPr id="15" name="Text 12"/>
          <p:cNvSpPr/>
          <p:nvPr/>
        </p:nvSpPr>
        <p:spPr>
          <a:xfrm>
            <a:off x="731520" y="4663440"/>
            <a:ext cx="7680960" cy="22860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Source: </a:t>
            </a:r>
            <a:r>
              <a:rPr lang="en-US" sz="900" u="sng" dirty="0">
                <a:solidFill>
                  <a:srgbClr val="94A3B8"/>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SecurityBrief</a:t>
            </a:r>
            <a:r>
              <a:rPr lang="en-US" sz="900" dirty="0">
                <a:solidFill>
                  <a:srgbClr val="94A3B8"/>
                </a:solidFill>
                <a:latin typeface="Calibri" pitchFamily="34" charset="0"/>
                <a:ea typeface="Calibri" pitchFamily="34" charset="-122"/>
                <a:cs typeface="Calibri" pitchFamily="34" charset="-120"/>
              </a:rPr>
              <a:t>, </a:t>
            </a:r>
            <a:r>
              <a:rPr lang="en-US" sz="900" u="sng" dirty="0">
                <a:solidFill>
                  <a:srgbClr val="94A3B8"/>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BitSight</a:t>
            </a:r>
            <a:r>
              <a:rPr lang="en-US" sz="900" dirty="0">
                <a:solidFill>
                  <a:srgbClr val="94A3B8"/>
                </a:solidFill>
                <a:latin typeface="Calibri" pitchFamily="34" charset="0"/>
                <a:ea typeface="Calibri" pitchFamily="34" charset="-122"/>
                <a:cs typeface="Calibri" pitchFamily="34" charset="-120"/>
              </a:rPr>
              <a:t>, </a:t>
            </a:r>
            <a:r>
              <a:rPr lang="en-US" sz="900" u="sng" dirty="0">
                <a:solidFill>
                  <a:srgbClr val="94A3B8"/>
                </a:solidFill>
                <a:latin typeface="Calibri" pitchFamily="34" charset="0"/>
                <a:ea typeface="Calibri" pitchFamily="34" charset="-122"/>
                <a:cs typeface="Calibri" pitchFamily="34" charset="-120"/>
                <a:hlinkClick r:id="rId6">
                  <a:extLst>
                    <a:ext uri="{A12FA001-AC4F-418D-AE19-62706E023703}">
                      <ahyp:hlinkClr xmlns:ahyp="http://schemas.microsoft.com/office/drawing/2018/hyperlinkcolor" val="tx"/>
                    </a:ext>
                  </a:extLst>
                </a:hlinkClick>
              </a:rPr>
              <a:t>Kaspersky</a:t>
            </a:r>
            <a:r>
              <a:rPr lang="en-US" sz="900" dirty="0">
                <a:solidFill>
                  <a:srgbClr val="94A3B8"/>
                </a:solidFill>
                <a:latin typeface="Calibri" pitchFamily="34" charset="0"/>
                <a:ea typeface="Calibri" pitchFamily="34" charset="-122"/>
                <a:cs typeface="Calibri" pitchFamily="34" charset="-120"/>
              </a:rPr>
              <a:t>, </a:t>
            </a:r>
            <a:r>
              <a:rPr lang="en-US" sz="900" u="sng" dirty="0">
                <a:solidFill>
                  <a:srgbClr val="94A3B8"/>
                </a:solidFill>
                <a:latin typeface="Calibri" pitchFamily="34" charset="0"/>
                <a:ea typeface="Calibri" pitchFamily="34" charset="-122"/>
                <a:cs typeface="Calibri" pitchFamily="34" charset="-120"/>
                <a:hlinkClick r:id="rId7">
                  <a:extLst>
                    <a:ext uri="{A12FA001-AC4F-418D-AE19-62706E023703}">
                      <ahyp:hlinkClr xmlns:ahyp="http://schemas.microsoft.com/office/drawing/2018/hyperlinkcolor" val="tx"/>
                    </a:ext>
                  </a:extLst>
                </a:hlinkClick>
              </a:rPr>
              <a:t>The Hacker News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EA5A0"/>
          </a:solidFill>
          <a:ln/>
        </p:spPr>
        <p:txBody>
          <a:bodyPr/>
          <a:lstStyle/>
          <a:p>
            <a:endParaRPr lang="en-US"/>
          </a:p>
        </p:txBody>
      </p:sp>
      <p:sp>
        <p:nvSpPr>
          <p:cNvPr id="3" name="Text 1"/>
          <p:cNvSpPr/>
          <p:nvPr/>
        </p:nvSpPr>
        <p:spPr>
          <a:xfrm>
            <a:off x="731520" y="457200"/>
            <a:ext cx="7680960" cy="64008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Why Should Assessors Care?</a:t>
            </a:r>
            <a:endParaRPr lang="en-US" sz="3200" dirty="0"/>
          </a:p>
        </p:txBody>
      </p:sp>
      <p:sp>
        <p:nvSpPr>
          <p:cNvPr id="4" name="Shape 2"/>
          <p:cNvSpPr/>
          <p:nvPr/>
        </p:nvSpPr>
        <p:spPr>
          <a:xfrm>
            <a:off x="731520" y="1417320"/>
            <a:ext cx="2514600" cy="2377440"/>
          </a:xfrm>
          <a:prstGeom prst="rect">
            <a:avLst/>
          </a:prstGeom>
          <a:solidFill>
            <a:srgbClr val="1E3355"/>
          </a:solidFill>
          <a:ln/>
        </p:spPr>
        <p:txBody>
          <a:bodyPr/>
          <a:lstStyle/>
          <a:p>
            <a:endParaRPr lang="en-US"/>
          </a:p>
        </p:txBody>
      </p:sp>
      <p:sp>
        <p:nvSpPr>
          <p:cNvPr id="5" name="Shape 3"/>
          <p:cNvSpPr/>
          <p:nvPr/>
        </p:nvSpPr>
        <p:spPr>
          <a:xfrm>
            <a:off x="731520" y="1417320"/>
            <a:ext cx="2514600" cy="54864"/>
          </a:xfrm>
          <a:prstGeom prst="rect">
            <a:avLst/>
          </a:prstGeom>
          <a:solidFill>
            <a:srgbClr val="0EA5A0"/>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1645920" y="1645920"/>
            <a:ext cx="502920" cy="502920"/>
          </a:xfrm>
          <a:prstGeom prst="rect">
            <a:avLst/>
          </a:prstGeom>
        </p:spPr>
      </p:pic>
      <p:sp>
        <p:nvSpPr>
          <p:cNvPr id="7" name="Text 4"/>
          <p:cNvSpPr/>
          <p:nvPr/>
        </p:nvSpPr>
        <p:spPr>
          <a:xfrm>
            <a:off x="731520" y="2286000"/>
            <a:ext cx="2514600" cy="640080"/>
          </a:xfrm>
          <a:prstGeom prst="rect">
            <a:avLst/>
          </a:prstGeom>
          <a:noFill/>
          <a:ln/>
        </p:spPr>
        <p:txBody>
          <a:bodyPr wrap="square" lIns="0" tIns="0" rIns="0" bIns="0" rtlCol="0" anchor="ctr"/>
          <a:lstStyle/>
          <a:p>
            <a:pPr marL="0" indent="0" algn="ctr">
              <a:buNone/>
            </a:pPr>
            <a:r>
              <a:rPr lang="en-US" sz="4000" b="1" dirty="0">
                <a:solidFill>
                  <a:srgbClr val="0EA5A0"/>
                </a:solidFill>
                <a:latin typeface="Georgia" pitchFamily="34" charset="0"/>
                <a:ea typeface="Georgia" pitchFamily="34" charset="-122"/>
                <a:cs typeface="Georgia" pitchFamily="34" charset="-120"/>
              </a:rPr>
              <a:t>70%</a:t>
            </a:r>
            <a:endParaRPr lang="en-US" sz="4000" dirty="0"/>
          </a:p>
        </p:txBody>
      </p:sp>
      <p:sp>
        <p:nvSpPr>
          <p:cNvPr id="8" name="Text 5"/>
          <p:cNvSpPr/>
          <p:nvPr/>
        </p:nvSpPr>
        <p:spPr>
          <a:xfrm>
            <a:off x="914400" y="2971800"/>
            <a:ext cx="2148840" cy="640080"/>
          </a:xfrm>
          <a:prstGeom prst="rect">
            <a:avLst/>
          </a:prstGeom>
          <a:noFill/>
          <a:ln/>
        </p:spPr>
        <p:txBody>
          <a:bodyPr wrap="square" lIns="0" tIns="0" rIns="0" bIns="0" rtlCol="0" anchor="ctr"/>
          <a:lstStyle/>
          <a:p>
            <a:pPr marL="0" indent="0" algn="ctr">
              <a:buNone/>
            </a:pPr>
            <a:r>
              <a:rPr lang="en-US" sz="1200" dirty="0">
                <a:solidFill>
                  <a:srgbClr val="94A3B8"/>
                </a:solidFill>
                <a:latin typeface="Calibri" pitchFamily="34" charset="0"/>
                <a:ea typeface="Calibri" pitchFamily="34" charset="-122"/>
                <a:cs typeface="Calibri" pitchFamily="34" charset="-120"/>
              </a:rPr>
              <a:t>of AVM valuations within 10% of sale price</a:t>
            </a:r>
            <a:endParaRPr lang="en-US" sz="1200" dirty="0"/>
          </a:p>
        </p:txBody>
      </p:sp>
      <p:sp>
        <p:nvSpPr>
          <p:cNvPr id="9" name="Shape 6"/>
          <p:cNvSpPr/>
          <p:nvPr/>
        </p:nvSpPr>
        <p:spPr>
          <a:xfrm>
            <a:off x="3429000" y="1417320"/>
            <a:ext cx="2514600" cy="2377440"/>
          </a:xfrm>
          <a:prstGeom prst="rect">
            <a:avLst/>
          </a:prstGeom>
          <a:solidFill>
            <a:srgbClr val="1E3355"/>
          </a:solidFill>
          <a:ln/>
        </p:spPr>
        <p:txBody>
          <a:bodyPr/>
          <a:lstStyle/>
          <a:p>
            <a:endParaRPr lang="en-US"/>
          </a:p>
        </p:txBody>
      </p:sp>
      <p:sp>
        <p:nvSpPr>
          <p:cNvPr id="10" name="Shape 7"/>
          <p:cNvSpPr/>
          <p:nvPr/>
        </p:nvSpPr>
        <p:spPr>
          <a:xfrm>
            <a:off x="3429000" y="1417320"/>
            <a:ext cx="2514600" cy="54864"/>
          </a:xfrm>
          <a:prstGeom prst="rect">
            <a:avLst/>
          </a:prstGeom>
          <a:solidFill>
            <a:srgbClr val="0EA5A0"/>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4343400" y="1645920"/>
            <a:ext cx="502920" cy="502920"/>
          </a:xfrm>
          <a:prstGeom prst="rect">
            <a:avLst/>
          </a:prstGeom>
        </p:spPr>
      </p:pic>
      <p:sp>
        <p:nvSpPr>
          <p:cNvPr id="12" name="Text 8"/>
          <p:cNvSpPr/>
          <p:nvPr/>
        </p:nvSpPr>
        <p:spPr>
          <a:xfrm>
            <a:off x="3429000" y="2286000"/>
            <a:ext cx="2514600" cy="640080"/>
          </a:xfrm>
          <a:prstGeom prst="rect">
            <a:avLst/>
          </a:prstGeom>
          <a:noFill/>
          <a:ln/>
        </p:spPr>
        <p:txBody>
          <a:bodyPr wrap="square" lIns="0" tIns="0" rIns="0" bIns="0" rtlCol="0" anchor="ctr"/>
          <a:lstStyle/>
          <a:p>
            <a:pPr marL="0" indent="0" algn="ctr">
              <a:buNone/>
            </a:pPr>
            <a:r>
              <a:rPr lang="en-US" sz="4000" b="1" dirty="0">
                <a:solidFill>
                  <a:srgbClr val="0EA5A0"/>
                </a:solidFill>
                <a:latin typeface="Georgia" pitchFamily="34" charset="0"/>
                <a:ea typeface="Georgia" pitchFamily="34" charset="-122"/>
                <a:cs typeface="Georgia" pitchFamily="34" charset="-120"/>
              </a:rPr>
              <a:t>50%</a:t>
            </a:r>
            <a:endParaRPr lang="en-US" sz="4000" dirty="0"/>
          </a:p>
        </p:txBody>
      </p:sp>
      <p:sp>
        <p:nvSpPr>
          <p:cNvPr id="13" name="Text 9"/>
          <p:cNvSpPr/>
          <p:nvPr/>
        </p:nvSpPr>
        <p:spPr>
          <a:xfrm>
            <a:off x="3611880" y="2971800"/>
            <a:ext cx="2148840" cy="640080"/>
          </a:xfrm>
          <a:prstGeom prst="rect">
            <a:avLst/>
          </a:prstGeom>
          <a:noFill/>
          <a:ln/>
        </p:spPr>
        <p:txBody>
          <a:bodyPr wrap="square" lIns="0" tIns="0" rIns="0" bIns="0" rtlCol="0" anchor="ctr"/>
          <a:lstStyle/>
          <a:p>
            <a:pPr marL="0" indent="0" algn="ctr">
              <a:buNone/>
            </a:pPr>
            <a:r>
              <a:rPr lang="en-US" sz="1200" dirty="0">
                <a:solidFill>
                  <a:srgbClr val="94A3B8"/>
                </a:solidFill>
                <a:latin typeface="Calibri" pitchFamily="34" charset="0"/>
                <a:ea typeface="Calibri" pitchFamily="34" charset="-122"/>
                <a:cs typeface="Calibri" pitchFamily="34" charset="-120"/>
              </a:rPr>
              <a:t>faster processing vs. traditional workflows</a:t>
            </a:r>
            <a:endParaRPr lang="en-US" sz="1200" dirty="0"/>
          </a:p>
        </p:txBody>
      </p:sp>
      <p:sp>
        <p:nvSpPr>
          <p:cNvPr id="14" name="Shape 10"/>
          <p:cNvSpPr/>
          <p:nvPr/>
        </p:nvSpPr>
        <p:spPr>
          <a:xfrm>
            <a:off x="6126480" y="1417320"/>
            <a:ext cx="2514600" cy="2377440"/>
          </a:xfrm>
          <a:prstGeom prst="rect">
            <a:avLst/>
          </a:prstGeom>
          <a:solidFill>
            <a:srgbClr val="1E3355"/>
          </a:solidFill>
          <a:ln/>
        </p:spPr>
        <p:txBody>
          <a:bodyPr/>
          <a:lstStyle/>
          <a:p>
            <a:endParaRPr lang="en-US"/>
          </a:p>
        </p:txBody>
      </p:sp>
      <p:sp>
        <p:nvSpPr>
          <p:cNvPr id="15" name="Shape 11"/>
          <p:cNvSpPr/>
          <p:nvPr/>
        </p:nvSpPr>
        <p:spPr>
          <a:xfrm>
            <a:off x="6126480" y="1417320"/>
            <a:ext cx="2514600" cy="54864"/>
          </a:xfrm>
          <a:prstGeom prst="rect">
            <a:avLst/>
          </a:prstGeom>
          <a:solidFill>
            <a:srgbClr val="0EA5A0"/>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7040880" y="1645920"/>
            <a:ext cx="502920" cy="502920"/>
          </a:xfrm>
          <a:prstGeom prst="rect">
            <a:avLst/>
          </a:prstGeom>
        </p:spPr>
      </p:pic>
      <p:sp>
        <p:nvSpPr>
          <p:cNvPr id="17" name="Text 12"/>
          <p:cNvSpPr/>
          <p:nvPr/>
        </p:nvSpPr>
        <p:spPr>
          <a:xfrm>
            <a:off x="6126480" y="2286000"/>
            <a:ext cx="2514600" cy="640080"/>
          </a:xfrm>
          <a:prstGeom prst="rect">
            <a:avLst/>
          </a:prstGeom>
          <a:noFill/>
          <a:ln/>
        </p:spPr>
        <p:txBody>
          <a:bodyPr wrap="square" lIns="0" tIns="0" rIns="0" bIns="0" rtlCol="0" anchor="ctr"/>
          <a:lstStyle/>
          <a:p>
            <a:pPr marL="0" indent="0" algn="ctr">
              <a:buNone/>
            </a:pPr>
            <a:r>
              <a:rPr lang="en-US" sz="4000" b="1" dirty="0">
                <a:solidFill>
                  <a:srgbClr val="0EA5A0"/>
                </a:solidFill>
                <a:latin typeface="Georgia" pitchFamily="34" charset="0"/>
                <a:ea typeface="Georgia" pitchFamily="34" charset="-122"/>
                <a:cs typeface="Georgia" pitchFamily="34" charset="-120"/>
              </a:rPr>
              <a:t>30+</a:t>
            </a:r>
            <a:endParaRPr lang="en-US" sz="4000" dirty="0"/>
          </a:p>
        </p:txBody>
      </p:sp>
      <p:sp>
        <p:nvSpPr>
          <p:cNvPr id="18" name="Text 13"/>
          <p:cNvSpPr/>
          <p:nvPr/>
        </p:nvSpPr>
        <p:spPr>
          <a:xfrm>
            <a:off x="6309360" y="2971800"/>
            <a:ext cx="2148840" cy="640080"/>
          </a:xfrm>
          <a:prstGeom prst="rect">
            <a:avLst/>
          </a:prstGeom>
          <a:noFill/>
          <a:ln/>
        </p:spPr>
        <p:txBody>
          <a:bodyPr wrap="square" lIns="0" tIns="0" rIns="0" bIns="0" rtlCol="0" anchor="ctr"/>
          <a:lstStyle/>
          <a:p>
            <a:pPr marL="0" indent="0" algn="ctr">
              <a:buNone/>
            </a:pPr>
            <a:r>
              <a:rPr lang="en-US" sz="1200" dirty="0">
                <a:solidFill>
                  <a:srgbClr val="94A3B8"/>
                </a:solidFill>
                <a:latin typeface="Calibri" pitchFamily="34" charset="0"/>
                <a:ea typeface="Calibri" pitchFamily="34" charset="-122"/>
                <a:cs typeface="Calibri" pitchFamily="34" charset="-120"/>
              </a:rPr>
              <a:t>page reports drafted in minutes, not hours</a:t>
            </a:r>
            <a:endParaRPr lang="en-US" sz="1200" dirty="0"/>
          </a:p>
        </p:txBody>
      </p:sp>
      <p:sp>
        <p:nvSpPr>
          <p:cNvPr id="19" name="Text 14"/>
          <p:cNvSpPr/>
          <p:nvPr/>
        </p:nvSpPr>
        <p:spPr>
          <a:xfrm>
            <a:off x="731520" y="4160520"/>
            <a:ext cx="7680960" cy="457200"/>
          </a:xfrm>
          <a:prstGeom prst="rect">
            <a:avLst/>
          </a:prstGeom>
          <a:noFill/>
          <a:ln/>
        </p:spPr>
        <p:txBody>
          <a:bodyPr wrap="square" lIns="0" tIns="0" rIns="0" bIns="0" rtlCol="0" anchor="ctr"/>
          <a:lstStyle/>
          <a:p>
            <a:pPr marL="0" indent="0" algn="ctr">
              <a:buNone/>
            </a:pPr>
            <a:r>
              <a:rPr lang="en-US" sz="1500" i="1" dirty="0">
                <a:solidFill>
                  <a:srgbClr val="14C8C2"/>
                </a:solidFill>
                <a:latin typeface="Calibri" pitchFamily="34" charset="0"/>
                <a:ea typeface="Calibri" pitchFamily="34" charset="-122"/>
                <a:cs typeface="Calibri" pitchFamily="34" charset="-120"/>
              </a:rPr>
              <a:t>AI won't replace assessors. But assessors who use AI will outperform those who don't.</a:t>
            </a:r>
            <a:endParaRPr lang="en-US" sz="1500" dirty="0"/>
          </a:p>
        </p:txBody>
      </p:sp>
      <p:sp>
        <p:nvSpPr>
          <p:cNvPr id="20" name="Text 15"/>
          <p:cNvSpPr/>
          <p:nvPr/>
        </p:nvSpPr>
        <p:spPr>
          <a:xfrm>
            <a:off x="731520" y="4709160"/>
            <a:ext cx="768096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Source: </a:t>
            </a:r>
            <a:r>
              <a:rPr lang="en-US" sz="900" u="sng" dirty="0">
                <a:solidFill>
                  <a:srgbClr val="94A3B8"/>
                </a:solidFill>
                <a:latin typeface="Calibri" pitchFamily="34" charset="0"/>
                <a:ea typeface="Calibri" pitchFamily="34" charset="-122"/>
                <a:cs typeface="Calibri" pitchFamily="34" charset="-120"/>
                <a:hlinkClick r:id="rId6">
                  <a:extLst>
                    <a:ext uri="{A12FA001-AC4F-418D-AE19-62706E023703}">
                      <ahyp:hlinkClr xmlns:ahyp="http://schemas.microsoft.com/office/drawing/2018/hyperlinkcolor" val="tx"/>
                    </a:ext>
                  </a:extLst>
                </a:hlinkClick>
              </a:rPr>
              <a:t>ATTOM Data</a:t>
            </a:r>
            <a:r>
              <a:rPr lang="en-US" sz="900" dirty="0">
                <a:solidFill>
                  <a:srgbClr val="94A3B8"/>
                </a:solidFill>
                <a:latin typeface="Calibri" pitchFamily="34" charset="0"/>
                <a:ea typeface="Calibri" pitchFamily="34" charset="-122"/>
                <a:cs typeface="Calibri" pitchFamily="34" charset="-120"/>
              </a:rPr>
              <a:t>, </a:t>
            </a:r>
            <a:r>
              <a:rPr lang="en-US" sz="900" u="sng" dirty="0">
                <a:solidFill>
                  <a:srgbClr val="94A3B8"/>
                </a:solidFill>
                <a:latin typeface="Calibri" pitchFamily="34" charset="0"/>
                <a:ea typeface="Calibri" pitchFamily="34" charset="-122"/>
                <a:cs typeface="Calibri" pitchFamily="34" charset="-120"/>
                <a:hlinkClick r:id="rId7">
                  <a:extLst>
                    <a:ext uri="{A12FA001-AC4F-418D-AE19-62706E023703}">
                      <ahyp:hlinkClr xmlns:ahyp="http://schemas.microsoft.com/office/drawing/2018/hyperlinkcolor" val="tx"/>
                    </a:ext>
                  </a:extLst>
                </a:hlinkClick>
              </a:rPr>
              <a:t>V7 Labs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731520" y="182880"/>
            <a:ext cx="457200" cy="457200"/>
          </a:xfrm>
          <a:prstGeom prst="rect">
            <a:avLst/>
          </a:prstGeom>
        </p:spPr>
      </p:pic>
      <p:sp>
        <p:nvSpPr>
          <p:cNvPr id="4" name="Text 1"/>
          <p:cNvSpPr/>
          <p:nvPr/>
        </p:nvSpPr>
        <p:spPr>
          <a:xfrm>
            <a:off x="1371600" y="0"/>
            <a:ext cx="7315200" cy="82296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AI Use Cases for Assessors</a:t>
            </a:r>
            <a:endParaRPr lang="en-US" sz="2600" dirty="0"/>
          </a:p>
        </p:txBody>
      </p:sp>
      <p:sp>
        <p:nvSpPr>
          <p:cNvPr id="5" name="Shape 2"/>
          <p:cNvSpPr/>
          <p:nvPr/>
        </p:nvSpPr>
        <p:spPr>
          <a:xfrm>
            <a:off x="731520" y="1051560"/>
            <a:ext cx="7680960" cy="10972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3"/>
          <p:cNvSpPr/>
          <p:nvPr/>
        </p:nvSpPr>
        <p:spPr>
          <a:xfrm>
            <a:off x="731520" y="1051560"/>
            <a:ext cx="54864" cy="1097280"/>
          </a:xfrm>
          <a:prstGeom prst="rect">
            <a:avLst/>
          </a:prstGeom>
          <a:solidFill>
            <a:srgbClr val="0EA5A0"/>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1005840" y="1161288"/>
            <a:ext cx="320040" cy="320040"/>
          </a:xfrm>
          <a:prstGeom prst="rect">
            <a:avLst/>
          </a:prstGeom>
        </p:spPr>
      </p:pic>
      <p:sp>
        <p:nvSpPr>
          <p:cNvPr id="8" name="Text 4"/>
          <p:cNvSpPr/>
          <p:nvPr/>
        </p:nvSpPr>
        <p:spPr>
          <a:xfrm>
            <a:off x="1508760" y="1143000"/>
            <a:ext cx="6675120" cy="320040"/>
          </a:xfrm>
          <a:prstGeom prst="rect">
            <a:avLst/>
          </a:prstGeom>
          <a:noFill/>
          <a:ln/>
        </p:spPr>
        <p:txBody>
          <a:bodyPr wrap="square" lIns="0" tIns="0" rIns="0" bIns="0" rtlCol="0" anchor="ctr"/>
          <a:lstStyle/>
          <a:p>
            <a:pPr marL="0" indent="0">
              <a:buNone/>
            </a:pPr>
            <a:r>
              <a:rPr lang="en-US" sz="1600" b="1" dirty="0">
                <a:solidFill>
                  <a:srgbClr val="1A2744"/>
                </a:solidFill>
                <a:latin typeface="Calibri" pitchFamily="34" charset="0"/>
                <a:ea typeface="Calibri" pitchFamily="34" charset="-122"/>
                <a:cs typeface="Calibri" pitchFamily="34" charset="-120"/>
              </a:rPr>
              <a:t>Comparable Sales Analysis</a:t>
            </a:r>
            <a:endParaRPr lang="en-US" sz="1600" dirty="0"/>
          </a:p>
        </p:txBody>
      </p:sp>
      <p:sp>
        <p:nvSpPr>
          <p:cNvPr id="9" name="Text 5"/>
          <p:cNvSpPr/>
          <p:nvPr/>
        </p:nvSpPr>
        <p:spPr>
          <a:xfrm>
            <a:off x="1508760" y="1508760"/>
            <a:ext cx="6675120" cy="54864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Feed AI property details and ask it to identify the best comps, adjustments, and outliers from your data. AI can process hundreds of sales in seconds.</a:t>
            </a:r>
            <a:endParaRPr lang="en-US" sz="1200" dirty="0"/>
          </a:p>
        </p:txBody>
      </p:sp>
      <p:sp>
        <p:nvSpPr>
          <p:cNvPr id="10" name="Shape 6"/>
          <p:cNvSpPr/>
          <p:nvPr/>
        </p:nvSpPr>
        <p:spPr>
          <a:xfrm>
            <a:off x="731520" y="2331720"/>
            <a:ext cx="7680960" cy="10972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7"/>
          <p:cNvSpPr/>
          <p:nvPr/>
        </p:nvSpPr>
        <p:spPr>
          <a:xfrm>
            <a:off x="731520" y="2331720"/>
            <a:ext cx="54864" cy="1097280"/>
          </a:xfrm>
          <a:prstGeom prst="rect">
            <a:avLst/>
          </a:prstGeom>
          <a:solidFill>
            <a:srgbClr val="0EA5A0"/>
          </a:solidFill>
          <a:ln/>
        </p:spPr>
        <p:txBody>
          <a:bodyPr/>
          <a:lstStyle/>
          <a:p>
            <a:endParaRPr lang="en-US"/>
          </a:p>
        </p:txBody>
      </p:sp>
      <p:pic>
        <p:nvPicPr>
          <p:cNvPr id="12" name="Image 2" descr="preencoded.png"/>
          <p:cNvPicPr>
            <a:picLocks noChangeAspect="1"/>
          </p:cNvPicPr>
          <p:nvPr/>
        </p:nvPicPr>
        <p:blipFill>
          <a:blip r:embed="rId4"/>
          <a:stretch>
            <a:fillRect/>
          </a:stretch>
        </p:blipFill>
        <p:spPr>
          <a:xfrm>
            <a:off x="1005840" y="2441448"/>
            <a:ext cx="320040" cy="320040"/>
          </a:xfrm>
          <a:prstGeom prst="rect">
            <a:avLst/>
          </a:prstGeom>
        </p:spPr>
      </p:pic>
      <p:sp>
        <p:nvSpPr>
          <p:cNvPr id="13" name="Text 8"/>
          <p:cNvSpPr/>
          <p:nvPr/>
        </p:nvSpPr>
        <p:spPr>
          <a:xfrm>
            <a:off x="1508760" y="2423160"/>
            <a:ext cx="6675120" cy="320040"/>
          </a:xfrm>
          <a:prstGeom prst="rect">
            <a:avLst/>
          </a:prstGeom>
          <a:noFill/>
          <a:ln/>
        </p:spPr>
        <p:txBody>
          <a:bodyPr wrap="square" lIns="0" tIns="0" rIns="0" bIns="0" rtlCol="0" anchor="ctr"/>
          <a:lstStyle/>
          <a:p>
            <a:pPr marL="0" indent="0">
              <a:buNone/>
            </a:pPr>
            <a:r>
              <a:rPr lang="en-US" sz="1600" b="1" dirty="0">
                <a:solidFill>
                  <a:srgbClr val="1A2744"/>
                </a:solidFill>
                <a:latin typeface="Calibri" pitchFamily="34" charset="0"/>
                <a:ea typeface="Calibri" pitchFamily="34" charset="-122"/>
                <a:cs typeface="Calibri" pitchFamily="34" charset="-120"/>
              </a:rPr>
              <a:t>Report Writing &amp; Narratives</a:t>
            </a:r>
            <a:endParaRPr lang="en-US" sz="1600" dirty="0"/>
          </a:p>
        </p:txBody>
      </p:sp>
      <p:sp>
        <p:nvSpPr>
          <p:cNvPr id="14" name="Text 9"/>
          <p:cNvSpPr/>
          <p:nvPr/>
        </p:nvSpPr>
        <p:spPr>
          <a:xfrm>
            <a:off x="1508760" y="2788920"/>
            <a:ext cx="6675120" cy="54864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Draft neighborhood descriptions, market condition summaries, and highest-and-best-use analyses. AI produces first drafts you refine with professional judgment.</a:t>
            </a:r>
            <a:endParaRPr lang="en-US" sz="1200" dirty="0"/>
          </a:p>
        </p:txBody>
      </p:sp>
      <p:sp>
        <p:nvSpPr>
          <p:cNvPr id="15" name="Shape 10"/>
          <p:cNvSpPr/>
          <p:nvPr/>
        </p:nvSpPr>
        <p:spPr>
          <a:xfrm>
            <a:off x="731520" y="3611880"/>
            <a:ext cx="7680960" cy="10972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6" name="Shape 11"/>
          <p:cNvSpPr/>
          <p:nvPr/>
        </p:nvSpPr>
        <p:spPr>
          <a:xfrm>
            <a:off x="731520" y="3611880"/>
            <a:ext cx="54864" cy="1097280"/>
          </a:xfrm>
          <a:prstGeom prst="rect">
            <a:avLst/>
          </a:prstGeom>
          <a:solidFill>
            <a:srgbClr val="0EA5A0"/>
          </a:solidFill>
          <a:ln/>
        </p:spPr>
        <p:txBody>
          <a:bodyPr/>
          <a:lstStyle/>
          <a:p>
            <a:endParaRPr lang="en-US"/>
          </a:p>
        </p:txBody>
      </p:sp>
      <p:pic>
        <p:nvPicPr>
          <p:cNvPr id="17" name="Image 3" descr="preencoded.png"/>
          <p:cNvPicPr>
            <a:picLocks noChangeAspect="1"/>
          </p:cNvPicPr>
          <p:nvPr/>
        </p:nvPicPr>
        <p:blipFill>
          <a:blip r:embed="rId4"/>
          <a:stretch>
            <a:fillRect/>
          </a:stretch>
        </p:blipFill>
        <p:spPr>
          <a:xfrm>
            <a:off x="1005840" y="3721608"/>
            <a:ext cx="320040" cy="320040"/>
          </a:xfrm>
          <a:prstGeom prst="rect">
            <a:avLst/>
          </a:prstGeom>
        </p:spPr>
      </p:pic>
      <p:sp>
        <p:nvSpPr>
          <p:cNvPr id="18" name="Text 12"/>
          <p:cNvSpPr/>
          <p:nvPr/>
        </p:nvSpPr>
        <p:spPr>
          <a:xfrm>
            <a:off x="1508760" y="3703320"/>
            <a:ext cx="6675120" cy="320040"/>
          </a:xfrm>
          <a:prstGeom prst="rect">
            <a:avLst/>
          </a:prstGeom>
          <a:noFill/>
          <a:ln/>
        </p:spPr>
        <p:txBody>
          <a:bodyPr wrap="square" lIns="0" tIns="0" rIns="0" bIns="0" rtlCol="0" anchor="ctr"/>
          <a:lstStyle/>
          <a:p>
            <a:pPr marL="0" indent="0">
              <a:buNone/>
            </a:pPr>
            <a:r>
              <a:rPr lang="en-US" sz="1600" b="1" dirty="0">
                <a:solidFill>
                  <a:srgbClr val="1A2744"/>
                </a:solidFill>
                <a:latin typeface="Calibri" pitchFamily="34" charset="0"/>
                <a:ea typeface="Calibri" pitchFamily="34" charset="-122"/>
                <a:cs typeface="Calibri" pitchFamily="34" charset="-120"/>
              </a:rPr>
              <a:t>Zoning &amp; Regulation Research</a:t>
            </a:r>
            <a:endParaRPr lang="en-US" sz="1600" dirty="0"/>
          </a:p>
        </p:txBody>
      </p:sp>
      <p:sp>
        <p:nvSpPr>
          <p:cNvPr id="19" name="Text 13"/>
          <p:cNvSpPr/>
          <p:nvPr/>
        </p:nvSpPr>
        <p:spPr>
          <a:xfrm>
            <a:off x="1508760" y="4069080"/>
            <a:ext cx="6675120" cy="548640"/>
          </a:xfrm>
          <a:prstGeom prst="rect">
            <a:avLst/>
          </a:prstGeom>
          <a:noFill/>
          <a:ln/>
        </p:spPr>
        <p:txBody>
          <a:bodyPr wrap="square" lIns="0" tIns="0" rIns="0" bIns="0" rtlCol="0" anchor="ctr"/>
          <a:lstStyle/>
          <a:p>
            <a:pPr marL="0" indent="0">
              <a:buNone/>
            </a:pPr>
            <a:r>
              <a:rPr lang="en-US" sz="1200" dirty="0">
                <a:solidFill>
                  <a:srgbClr val="334155"/>
                </a:solidFill>
                <a:latin typeface="Calibri" pitchFamily="34" charset="0"/>
                <a:ea typeface="Calibri" pitchFamily="34" charset="-122"/>
                <a:cs typeface="Calibri" pitchFamily="34" charset="-120"/>
              </a:rPr>
              <a:t>Upload zoning bylaws from multiple jurisdictions and let AI compare permitted uses, setbacks, and restrictions — cutting hours of manual review.</a:t>
            </a:r>
            <a:endParaRPr lang="en-US" sz="1200" dirty="0"/>
          </a:p>
        </p:txBody>
      </p:sp>
      <p:sp>
        <p:nvSpPr>
          <p:cNvPr id="20" name="Text 14"/>
          <p:cNvSpPr/>
          <p:nvPr/>
        </p:nvSpPr>
        <p:spPr>
          <a:xfrm>
            <a:off x="731520" y="4663440"/>
            <a:ext cx="768096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Source: </a:t>
            </a:r>
            <a:r>
              <a:rPr lang="en-US" sz="900" u="sng" dirty="0">
                <a:solidFill>
                  <a:srgbClr val="94A3B8"/>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Comox Valley Appraisers</a:t>
            </a:r>
            <a:r>
              <a:rPr lang="en-US" sz="900" dirty="0">
                <a:solidFill>
                  <a:srgbClr val="94A3B8"/>
                </a:solidFill>
                <a:latin typeface="Calibri" pitchFamily="34" charset="0"/>
                <a:ea typeface="Calibri" pitchFamily="34" charset="-122"/>
                <a:cs typeface="Calibri" pitchFamily="34" charset="-120"/>
              </a:rPr>
              <a:t>, </a:t>
            </a:r>
            <a:r>
              <a:rPr lang="en-US" sz="900" u="sng" dirty="0">
                <a:solidFill>
                  <a:srgbClr val="94A3B8"/>
                </a:solidFill>
                <a:latin typeface="Calibri" pitchFamily="34" charset="0"/>
                <a:ea typeface="Calibri" pitchFamily="34" charset="-122"/>
                <a:cs typeface="Calibri" pitchFamily="34" charset="-120"/>
                <a:hlinkClick r:id="rId6">
                  <a:extLst>
                    <a:ext uri="{A12FA001-AC4F-418D-AE19-62706E023703}">
                      <ahyp:hlinkClr xmlns:ahyp="http://schemas.microsoft.com/office/drawing/2018/hyperlinkcolor" val="tx"/>
                    </a:ext>
                  </a:extLst>
                </a:hlinkClick>
              </a:rPr>
              <a:t>V7 Labs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DF78B309DE8E044AFB61734FC4B5D1D" ma:contentTypeVersion="18" ma:contentTypeDescription="Create a new document." ma:contentTypeScope="" ma:versionID="50be01483d053ab55a6ab20ccf835103">
  <xsd:schema xmlns:xsd="http://www.w3.org/2001/XMLSchema" xmlns:xs="http://www.w3.org/2001/XMLSchema" xmlns:p="http://schemas.microsoft.com/office/2006/metadata/properties" xmlns:ns2="0372413e-dadc-42f5-a678-5f48deb7922d" xmlns:ns3="73babbb5-1489-4229-9daa-440460e60103" targetNamespace="http://schemas.microsoft.com/office/2006/metadata/properties" ma:root="true" ma:fieldsID="7c243038faba260c482353ddc44aa89b" ns2:_="" ns3:_="">
    <xsd:import namespace="0372413e-dadc-42f5-a678-5f48deb7922d"/>
    <xsd:import namespace="73babbb5-1489-4229-9daa-440460e6010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72413e-dadc-42f5-a678-5f48deb792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e2e94fc8-ef67-43f7-b220-bc2674b03cc6"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babbb5-1489-4229-9daa-440460e6010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d42edf8c-9b7b-4985-9ed3-53b6c5bdcfcb}" ma:internalName="TaxCatchAll" ma:showField="CatchAllData" ma:web="73babbb5-1489-4229-9daa-440460e6010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372413e-dadc-42f5-a678-5f48deb7922d">
      <Terms xmlns="http://schemas.microsoft.com/office/infopath/2007/PartnerControls"/>
    </lcf76f155ced4ddcb4097134ff3c332f>
    <TaxCatchAll xmlns="73babbb5-1489-4229-9daa-440460e60103" xsi:nil="true"/>
  </documentManagement>
</p:properties>
</file>

<file path=customXml/itemProps1.xml><?xml version="1.0" encoding="utf-8"?>
<ds:datastoreItem xmlns:ds="http://schemas.openxmlformats.org/officeDocument/2006/customXml" ds:itemID="{B5662C7F-FD52-46ED-A7DD-6F6ED8F6B097}"/>
</file>

<file path=customXml/itemProps2.xml><?xml version="1.0" encoding="utf-8"?>
<ds:datastoreItem xmlns:ds="http://schemas.openxmlformats.org/officeDocument/2006/customXml" ds:itemID="{612CB5D6-710B-49FA-8F1B-490BF0C4DD9D}"/>
</file>

<file path=customXml/itemProps3.xml><?xml version="1.0" encoding="utf-8"?>
<ds:datastoreItem xmlns:ds="http://schemas.openxmlformats.org/officeDocument/2006/customXml" ds:itemID="{FC60FECB-16CE-4054-B432-9D6DC4C58356}"/>
</file>

<file path=docProps/app.xml><?xml version="1.0" encoding="utf-8"?>
<Properties xmlns="http://schemas.openxmlformats.org/officeDocument/2006/extended-properties" xmlns:vt="http://schemas.openxmlformats.org/officeDocument/2006/docPropsVTypes">
  <TotalTime>35</TotalTime>
  <Words>2193</Words>
  <Application>Microsoft Office PowerPoint</Application>
  <PresentationFormat>On-screen Show (16:9)</PresentationFormat>
  <Paragraphs>235</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Valuation AI Done Right: Tools, Prompts, and What's Next</dc:title>
  <dc:subject>PptxGenJS Presentation</dc:subject>
  <dc:creator>IPAI 2026</dc:creator>
  <cp:lastModifiedBy>Bob Becker</cp:lastModifiedBy>
  <cp:revision>3</cp:revision>
  <dcterms:created xsi:type="dcterms:W3CDTF">2026-02-27T18:28:58Z</dcterms:created>
  <dcterms:modified xsi:type="dcterms:W3CDTF">2026-03-23T18:19:18Z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0x0101004DF78B309DE8E044AFB61734FC4B5D1D</vt:lpwstr>
  </property>
</Properties>
</file>